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303" r:id="rId3"/>
    <p:sldId id="368" r:id="rId4"/>
    <p:sldId id="319" r:id="rId5"/>
    <p:sldId id="284" r:id="rId6"/>
    <p:sldId id="428" r:id="rId7"/>
    <p:sldId id="429" r:id="rId8"/>
    <p:sldId id="320" r:id="rId9"/>
    <p:sldId id="406" r:id="rId10"/>
    <p:sldId id="283" r:id="rId11"/>
    <p:sldId id="321" r:id="rId12"/>
    <p:sldId id="389" r:id="rId13"/>
    <p:sldId id="432" r:id="rId14"/>
    <p:sldId id="388" r:id="rId15"/>
    <p:sldId id="391" r:id="rId16"/>
    <p:sldId id="396" r:id="rId17"/>
    <p:sldId id="404" r:id="rId18"/>
    <p:sldId id="405" r:id="rId19"/>
    <p:sldId id="366" r:id="rId20"/>
    <p:sldId id="370" r:id="rId21"/>
    <p:sldId id="427" r:id="rId22"/>
    <p:sldId id="375" r:id="rId23"/>
    <p:sldId id="376" r:id="rId24"/>
    <p:sldId id="377" r:id="rId25"/>
    <p:sldId id="378" r:id="rId26"/>
    <p:sldId id="379" r:id="rId27"/>
    <p:sldId id="380" r:id="rId28"/>
    <p:sldId id="438" r:id="rId29"/>
    <p:sldId id="434" r:id="rId30"/>
    <p:sldId id="436" r:id="rId31"/>
    <p:sldId id="416" r:id="rId32"/>
    <p:sldId id="418" r:id="rId33"/>
    <p:sldId id="431" r:id="rId34"/>
    <p:sldId id="435" r:id="rId35"/>
    <p:sldId id="430" r:id="rId36"/>
    <p:sldId id="420" r:id="rId37"/>
    <p:sldId id="409" r:id="rId38"/>
    <p:sldId id="410" r:id="rId39"/>
    <p:sldId id="412" r:id="rId40"/>
    <p:sldId id="423" r:id="rId41"/>
    <p:sldId id="421" r:id="rId42"/>
    <p:sldId id="401" r:id="rId43"/>
    <p:sldId id="399" r:id="rId44"/>
    <p:sldId id="433" r:id="rId45"/>
    <p:sldId id="400" r:id="rId46"/>
    <p:sldId id="398" r:id="rId47"/>
    <p:sldId id="402" r:id="rId48"/>
    <p:sldId id="403" r:id="rId49"/>
    <p:sldId id="425" r:id="rId50"/>
    <p:sldId id="426" r:id="rId51"/>
    <p:sldId id="365" r:id="rId52"/>
    <p:sldId id="369" r:id="rId53"/>
    <p:sldId id="407" r:id="rId54"/>
    <p:sldId id="408" r:id="rId55"/>
    <p:sldId id="424" r:id="rId56"/>
    <p:sldId id="437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EEB"/>
    <a:srgbClr val="1876B0"/>
    <a:srgbClr val="BC0CBC"/>
    <a:srgbClr val="B43ADA"/>
    <a:srgbClr val="7BAE5E"/>
    <a:srgbClr val="1954A6"/>
    <a:srgbClr val="100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171" autoAdjust="0"/>
  </p:normalViewPr>
  <p:slideViewPr>
    <p:cSldViewPr>
      <p:cViewPr>
        <p:scale>
          <a:sx n="84" d="100"/>
          <a:sy n="84" d="100"/>
        </p:scale>
        <p:origin x="-1140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61.wmf"/><Relationship Id="rId4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3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7" Type="http://schemas.openxmlformats.org/officeDocument/2006/relationships/image" Target="../media/image93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9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wmf"/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8.wmf"/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10" Type="http://schemas.openxmlformats.org/officeDocument/2006/relationships/image" Target="../media/image18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E0D2D-2286-4633-88B0-AA121EEBD9CD}" type="datetimeFigureOut">
              <a:rPr lang="en-US" smtClean="0"/>
              <a:pPr/>
              <a:t>9/16/2011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502BE-36CA-4555-B972-48136EB81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3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43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502BE-36CA-4555-B972-48136EB81D0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502BE-36CA-4555-B972-48136EB81D0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6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48D14-B60B-42CB-9EEB-DF3E360EFB9C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59511-CF30-49E6-BE0F-6EEE5AC841F9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9CCBC-E6EA-4CB4-96C1-C6C07440360B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FFDAE-C349-4130-824B-4E63C1D9E731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AFF1E-976E-4CDD-9B2E-66C80886B86A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6B4ED-545A-484C-84C0-5B8F8A0F4A10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33A57-F419-4ACE-8A18-7398225A9086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AA43B-47FB-419E-B0AE-945BC96BCEFB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C9ED-3E22-43C9-A976-A2DFC2F402D7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4624-1849-4217-BC69-EFF94155A854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1FD15-B928-48A4-B065-F4A6FC80366A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DA030-9D8F-4FD4-92EB-425082B18C23}" type="datetime4">
              <a:rPr lang="en-US" smtClean="0"/>
              <a:t>September 16, 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C095E-FAB8-474F-B155-81A507A9DE8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tif"/><Relationship Id="rId4" Type="http://schemas.openxmlformats.org/officeDocument/2006/relationships/image" Target="../media/image27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1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7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42.wmf"/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44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29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11" Type="http://schemas.openxmlformats.org/officeDocument/2006/relationships/image" Target="../media/image41.wmf"/><Relationship Id="rId5" Type="http://schemas.openxmlformats.org/officeDocument/2006/relationships/image" Target="../media/image46.png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26.bin"/><Relationship Id="rId4" Type="http://schemas.openxmlformats.org/officeDocument/2006/relationships/image" Target="../media/image45.jpeg"/><Relationship Id="rId9" Type="http://schemas.microsoft.com/office/2007/relationships/hdphoto" Target="../media/hdphoto1.wdp"/><Relationship Id="rId14" Type="http://schemas.openxmlformats.org/officeDocument/2006/relationships/oleObject" Target="../embeddings/oleObject2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microsoft.com/office/2007/relationships/hdphoto" Target="../media/hdphoto2.wdp"/><Relationship Id="rId3" Type="http://schemas.openxmlformats.org/officeDocument/2006/relationships/image" Target="../media/image2.jpeg"/><Relationship Id="rId7" Type="http://schemas.openxmlformats.org/officeDocument/2006/relationships/image" Target="../media/image50.wmf"/><Relationship Id="rId12" Type="http://schemas.openxmlformats.org/officeDocument/2006/relationships/image" Target="../media/image53.png"/><Relationship Id="rId17" Type="http://schemas.microsoft.com/office/2007/relationships/hdphoto" Target="../media/hdphoto4.wdp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5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43.wmf"/><Relationship Id="rId5" Type="http://schemas.openxmlformats.org/officeDocument/2006/relationships/image" Target="../media/image52.png"/><Relationship Id="rId15" Type="http://schemas.microsoft.com/office/2007/relationships/hdphoto" Target="../media/hdphoto3.wdp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51.png"/><Relationship Id="rId9" Type="http://schemas.openxmlformats.org/officeDocument/2006/relationships/image" Target="../media/image42.wmf"/><Relationship Id="rId1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oleObject" Target="../embeddings/oleObject35.bin"/><Relationship Id="rId3" Type="http://schemas.openxmlformats.org/officeDocument/2006/relationships/image" Target="../media/image2.jpeg"/><Relationship Id="rId7" Type="http://schemas.openxmlformats.org/officeDocument/2006/relationships/image" Target="../media/image48.png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7.png"/><Relationship Id="rId11" Type="http://schemas.openxmlformats.org/officeDocument/2006/relationships/image" Target="../media/image43.wmf"/><Relationship Id="rId5" Type="http://schemas.openxmlformats.org/officeDocument/2006/relationships/image" Target="../media/image52.png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51.png"/><Relationship Id="rId9" Type="http://schemas.openxmlformats.org/officeDocument/2006/relationships/image" Target="../media/image42.wmf"/><Relationship Id="rId14" Type="http://schemas.openxmlformats.org/officeDocument/2006/relationships/image" Target="../media/image5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3.wmf"/><Relationship Id="rId3" Type="http://schemas.openxmlformats.org/officeDocument/2006/relationships/image" Target="../media/image2.jpeg"/><Relationship Id="rId7" Type="http://schemas.openxmlformats.org/officeDocument/2006/relationships/image" Target="../media/image52.png"/><Relationship Id="rId12" Type="http://schemas.openxmlformats.org/officeDocument/2006/relationships/oleObject" Target="../embeddings/oleObject37.bin"/><Relationship Id="rId17" Type="http://schemas.openxmlformats.org/officeDocument/2006/relationships/image" Target="../media/image50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8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png"/><Relationship Id="rId11" Type="http://schemas.openxmlformats.org/officeDocument/2006/relationships/image" Target="../media/image42.wmf"/><Relationship Id="rId5" Type="http://schemas.openxmlformats.org/officeDocument/2006/relationships/image" Target="../media/image58.png"/><Relationship Id="rId15" Type="http://schemas.openxmlformats.org/officeDocument/2006/relationships/image" Target="../media/image59.png"/><Relationship Id="rId10" Type="http://schemas.openxmlformats.org/officeDocument/2006/relationships/oleObject" Target="../embeddings/oleObject36.bin"/><Relationship Id="rId4" Type="http://schemas.openxmlformats.org/officeDocument/2006/relationships/image" Target="../media/image57.png"/><Relationship Id="rId9" Type="http://schemas.openxmlformats.org/officeDocument/2006/relationships/image" Target="../media/image48.png"/><Relationship Id="rId1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50.wmf"/><Relationship Id="rId3" Type="http://schemas.openxmlformats.org/officeDocument/2006/relationships/image" Target="../media/image2.jpeg"/><Relationship Id="rId7" Type="http://schemas.openxmlformats.org/officeDocument/2006/relationships/image" Target="../media/image51.png"/><Relationship Id="rId12" Type="http://schemas.openxmlformats.org/officeDocument/2006/relationships/image" Target="../media/image42.w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9.png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png"/><Relationship Id="rId11" Type="http://schemas.openxmlformats.org/officeDocument/2006/relationships/oleObject" Target="../embeddings/oleObject39.bin"/><Relationship Id="rId5" Type="http://schemas.openxmlformats.org/officeDocument/2006/relationships/image" Target="../media/image57.png"/><Relationship Id="rId15" Type="http://schemas.openxmlformats.org/officeDocument/2006/relationships/image" Target="../media/image56.png"/><Relationship Id="rId10" Type="http://schemas.openxmlformats.org/officeDocument/2006/relationships/image" Target="../media/image48.png"/><Relationship Id="rId4" Type="http://schemas.openxmlformats.org/officeDocument/2006/relationships/image" Target="../media/image60.png"/><Relationship Id="rId9" Type="http://schemas.openxmlformats.org/officeDocument/2006/relationships/image" Target="../media/image47.png"/><Relationship Id="rId14" Type="http://schemas.openxmlformats.org/officeDocument/2006/relationships/image" Target="../media/image4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59.png"/><Relationship Id="rId3" Type="http://schemas.openxmlformats.org/officeDocument/2006/relationships/image" Target="../media/image2.jpeg"/><Relationship Id="rId21" Type="http://schemas.openxmlformats.org/officeDocument/2006/relationships/image" Target="../media/image50.wmf"/><Relationship Id="rId7" Type="http://schemas.openxmlformats.org/officeDocument/2006/relationships/image" Target="../media/image57.png"/><Relationship Id="rId12" Type="http://schemas.openxmlformats.org/officeDocument/2006/relationships/image" Target="../media/image48.png"/><Relationship Id="rId17" Type="http://schemas.openxmlformats.org/officeDocument/2006/relationships/image" Target="../media/image56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43.wmf"/><Relationship Id="rId20" Type="http://schemas.openxmlformats.org/officeDocument/2006/relationships/oleObject" Target="../embeddings/oleObject45.bin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0.png"/><Relationship Id="rId11" Type="http://schemas.openxmlformats.org/officeDocument/2006/relationships/image" Target="../media/image47.png"/><Relationship Id="rId5" Type="http://schemas.openxmlformats.org/officeDocument/2006/relationships/image" Target="../media/image61.wmf"/><Relationship Id="rId15" Type="http://schemas.openxmlformats.org/officeDocument/2006/relationships/oleObject" Target="../embeddings/oleObject44.bin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1.png"/><Relationship Id="rId1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tiff"/><Relationship Id="rId5" Type="http://schemas.openxmlformats.org/officeDocument/2006/relationships/image" Target="../media/image65.tiff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tiff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tiff"/><Relationship Id="rId4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tiff"/><Relationship Id="rId5" Type="http://schemas.openxmlformats.org/officeDocument/2006/relationships/image" Target="../media/image77.tiff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tif"/><Relationship Id="rId5" Type="http://schemas.openxmlformats.org/officeDocument/2006/relationships/image" Target="../media/image2.jpeg"/><Relationship Id="rId4" Type="http://schemas.openxmlformats.org/officeDocument/2006/relationships/image" Target="../media/image26.t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microsoft.com/office/2007/relationships/hdphoto" Target="../media/hdphoto5.wdp"/><Relationship Id="rId3" Type="http://schemas.openxmlformats.org/officeDocument/2006/relationships/image" Target="../media/image2.jpeg"/><Relationship Id="rId7" Type="http://schemas.openxmlformats.org/officeDocument/2006/relationships/image" Target="../media/image83.png"/><Relationship Id="rId12" Type="http://schemas.openxmlformats.org/officeDocument/2006/relationships/image" Target="../media/image8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2.png"/><Relationship Id="rId11" Type="http://schemas.openxmlformats.org/officeDocument/2006/relationships/image" Target="../media/image85.png"/><Relationship Id="rId5" Type="http://schemas.openxmlformats.org/officeDocument/2006/relationships/image" Target="../media/image38.wmf"/><Relationship Id="rId10" Type="http://schemas.openxmlformats.org/officeDocument/2006/relationships/image" Target="../media/image81.wmf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47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51.bin"/><Relationship Id="rId18" Type="http://schemas.openxmlformats.org/officeDocument/2006/relationships/image" Target="../media/image92.wmf"/><Relationship Id="rId3" Type="http://schemas.openxmlformats.org/officeDocument/2006/relationships/notesSlide" Target="../notesSlides/notesSlide4.xml"/><Relationship Id="rId21" Type="http://schemas.openxmlformats.org/officeDocument/2006/relationships/oleObject" Target="../embeddings/oleObject54.bin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89.wmf"/><Relationship Id="rId17" Type="http://schemas.openxmlformats.org/officeDocument/2006/relationships/oleObject" Target="../embeddings/oleObject5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91.wmf"/><Relationship Id="rId20" Type="http://schemas.microsoft.com/office/2007/relationships/hdphoto" Target="../media/hdphoto4.wdp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5.png"/><Relationship Id="rId11" Type="http://schemas.openxmlformats.org/officeDocument/2006/relationships/oleObject" Target="../embeddings/oleObject50.bin"/><Relationship Id="rId5" Type="http://schemas.openxmlformats.org/officeDocument/2006/relationships/image" Target="../media/image94.png"/><Relationship Id="rId15" Type="http://schemas.openxmlformats.org/officeDocument/2006/relationships/oleObject" Target="../embeddings/oleObject52.bin"/><Relationship Id="rId10" Type="http://schemas.openxmlformats.org/officeDocument/2006/relationships/image" Target="../media/image88.wmf"/><Relationship Id="rId19" Type="http://schemas.openxmlformats.org/officeDocument/2006/relationships/image" Target="../media/image96.png"/><Relationship Id="rId4" Type="http://schemas.openxmlformats.org/officeDocument/2006/relationships/image" Target="../media/image2.jpeg"/><Relationship Id="rId9" Type="http://schemas.openxmlformats.org/officeDocument/2006/relationships/oleObject" Target="../embeddings/oleObject49.bin"/><Relationship Id="rId14" Type="http://schemas.openxmlformats.org/officeDocument/2006/relationships/image" Target="../media/image90.wmf"/><Relationship Id="rId22" Type="http://schemas.openxmlformats.org/officeDocument/2006/relationships/image" Target="../media/image9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97.png"/><Relationship Id="rId9" Type="http://schemas.microsoft.com/office/2007/relationships/hdphoto" Target="../media/hdphoto6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tiff"/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2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t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6.tif"/><Relationship Id="rId4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2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6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tif"/><Relationship Id="rId4" Type="http://schemas.openxmlformats.org/officeDocument/2006/relationships/image" Target="../media/image27.t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eg"/><Relationship Id="rId4" Type="http://schemas.openxmlformats.org/officeDocument/2006/relationships/image" Target="../media/image31.t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.jpeg"/><Relationship Id="rId4" Type="http://schemas.openxmlformats.org/officeDocument/2006/relationships/image" Target="../media/image3.wmf"/><Relationship Id="rId9" Type="http://schemas.openxmlformats.org/officeDocument/2006/relationships/image" Target="../media/image6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tif"/><Relationship Id="rId4" Type="http://schemas.openxmlformats.org/officeDocument/2006/relationships/image" Target="../media/image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jpeg"/><Relationship Id="rId5" Type="http://schemas.openxmlformats.org/officeDocument/2006/relationships/image" Target="../media/image108.emf"/><Relationship Id="rId4" Type="http://schemas.openxmlformats.org/officeDocument/2006/relationships/image" Target="../media/image38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113.png"/><Relationship Id="rId3" Type="http://schemas.openxmlformats.org/officeDocument/2006/relationships/image" Target="../media/image2.jpeg"/><Relationship Id="rId7" Type="http://schemas.openxmlformats.org/officeDocument/2006/relationships/image" Target="../media/image109.wmf"/><Relationship Id="rId12" Type="http://schemas.microsoft.com/office/2007/relationships/hdphoto" Target="../media/hdphoto7.wdp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112.png"/><Relationship Id="rId5" Type="http://schemas.openxmlformats.org/officeDocument/2006/relationships/image" Target="../media/image90.wmf"/><Relationship Id="rId15" Type="http://schemas.microsoft.com/office/2007/relationships/hdphoto" Target="../media/hdphoto8.wdp"/><Relationship Id="rId10" Type="http://schemas.openxmlformats.org/officeDocument/2006/relationships/image" Target="../media/image111.png"/><Relationship Id="rId4" Type="http://schemas.openxmlformats.org/officeDocument/2006/relationships/oleObject" Target="../embeddings/oleObject56.bin"/><Relationship Id="rId9" Type="http://schemas.openxmlformats.org/officeDocument/2006/relationships/image" Target="../media/image110.wmf"/><Relationship Id="rId14" Type="http://schemas.openxmlformats.org/officeDocument/2006/relationships/image" Target="../media/image11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tiff"/><Relationship Id="rId5" Type="http://schemas.openxmlformats.org/officeDocument/2006/relationships/image" Target="../media/image2.jpeg"/><Relationship Id="rId4" Type="http://schemas.openxmlformats.org/officeDocument/2006/relationships/image" Target="../media/image25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.jpeg"/><Relationship Id="rId4" Type="http://schemas.openxmlformats.org/officeDocument/2006/relationships/image" Target="../media/image3.wmf"/><Relationship Id="rId9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.jpeg"/><Relationship Id="rId4" Type="http://schemas.openxmlformats.org/officeDocument/2006/relationships/image" Target="../media/image3.wmf"/><Relationship Id="rId9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16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13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5.wmf"/><Relationship Id="rId20" Type="http://schemas.openxmlformats.org/officeDocument/2006/relationships/image" Target="../media/image17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image" Target="../media/image2.jpeg"/><Relationship Id="rId10" Type="http://schemas.openxmlformats.org/officeDocument/2006/relationships/image" Target="../media/image12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9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14.wmf"/><Relationship Id="rId22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2520280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Depth Enhancement </a:t>
            </a:r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Tool</a:t>
            </a:r>
            <a:b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Rendering with Connection Information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72912" y="4950792"/>
            <a:ext cx="8001056" cy="1428760"/>
            <a:chOff x="714348" y="5000636"/>
            <a:chExt cx="8001056" cy="1428760"/>
          </a:xfrm>
        </p:grpSpPr>
        <p:pic>
          <p:nvPicPr>
            <p:cNvPr id="10" name="Content Placeholder 3" descr="kth_logo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00958" y="5114936"/>
              <a:ext cx="1214446" cy="121444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14348" y="5000636"/>
              <a:ext cx="5857916" cy="1428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Pravin Kumar Rana</a:t>
              </a:r>
            </a:p>
            <a:p>
              <a:pPr marL="342900" lvl="0" indent="-342900">
                <a:defRPr/>
              </a:pPr>
              <a:r>
                <a:rPr lang="sv-SE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Sound and </a:t>
              </a: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Image</a:t>
              </a:r>
              <a:r>
                <a:rPr lang="sv-SE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Processing Lab.(SIP)</a:t>
              </a:r>
              <a:endPara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KTH - Royal Institute of Technology</a:t>
              </a:r>
            </a:p>
            <a:p>
              <a:pPr marL="342900" lvl="0" indent="-342900">
                <a:defRPr/>
              </a:pPr>
              <a:r>
                <a:rPr 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SE-10044 Stockholm, Sweden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sp>
        <p:nvSpPr>
          <p:cNvPr id="3" name="TextBox 2"/>
          <p:cNvSpPr txBox="1"/>
          <p:nvPr/>
        </p:nvSpPr>
        <p:spPr>
          <a:xfrm>
            <a:off x="0" y="90872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>
                <a:latin typeface="Times New Roman"/>
                <a:cs typeface="Times New Roman"/>
              </a:rPr>
              <a:t> →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sz="2400" b="1" dirty="0">
                <a:latin typeface="Times New Roman"/>
                <a:cs typeface="Times New Roman"/>
              </a:rPr>
              <a:t> →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VSRS 3.5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471891"/>
              </p:ext>
            </p:extLst>
          </p:nvPr>
        </p:nvGraphicFramePr>
        <p:xfrm>
          <a:off x="1331640" y="1556792"/>
          <a:ext cx="6480720" cy="3977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2"/>
                <a:gridCol w="1188130"/>
                <a:gridCol w="936104"/>
                <a:gridCol w="835838"/>
                <a:gridCol w="676330"/>
                <a:gridCol w="936104"/>
                <a:gridCol w="1008112"/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MPEG/D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VSRS 3.5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MDCTA/ED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Hall 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r>
                        <a:rPr lang="en-US" sz="1200" baseline="30000" dirty="0" smtClean="0"/>
                        <a:t>(1)</a:t>
                      </a:r>
                      <a:endParaRPr lang="en-US" sz="1200" baseline="30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Street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Undo Dancer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38.11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baseline="30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GT Fly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Kendo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37.66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37.30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Balloons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28.72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S07*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30.37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30.00</a:t>
                      </a:r>
                      <a:endParaRPr lang="en-US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Newspaper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32.35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32.40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31640" y="5533764"/>
            <a:ext cx="217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Old mpeg depth maps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(1) Good subjective result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(2) Subjective improvement </a:t>
            </a:r>
            <a:endParaRPr lang="en-US" sz="1200" b="1" dirty="0">
              <a:solidFill>
                <a:srgbClr val="C00000"/>
              </a:solidFill>
            </a:endParaRPr>
          </a:p>
          <a:p>
            <a:pPr marL="171450" indent="-171450">
              <a:buFont typeface="Arial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</p:txBody>
      </p:sp>
      <p:pic>
        <p:nvPicPr>
          <p:cNvPr id="1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3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sp>
        <p:nvSpPr>
          <p:cNvPr id="3" name="TextBox 2"/>
          <p:cNvSpPr txBox="1"/>
          <p:nvPr/>
        </p:nvSpPr>
        <p:spPr>
          <a:xfrm>
            <a:off x="0" y="90872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>
                <a:latin typeface="Times New Roman"/>
                <a:cs typeface="Times New Roman"/>
              </a:rPr>
              <a:t> → </a:t>
            </a:r>
            <a:r>
              <a:rPr lang="en-US" sz="2400" b="1" dirty="0" smtClean="0">
                <a:latin typeface="Times New Roman"/>
                <a:cs typeface="Times New Roman"/>
              </a:rPr>
              <a:t>MC-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sz="2400" b="1" dirty="0">
                <a:latin typeface="Times New Roman"/>
                <a:cs typeface="Times New Roman"/>
              </a:rPr>
              <a:t> →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VSRS 3.5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6063"/>
              </p:ext>
            </p:extLst>
          </p:nvPr>
        </p:nvGraphicFramePr>
        <p:xfrm>
          <a:off x="827584" y="1556792"/>
          <a:ext cx="7344816" cy="4160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0102"/>
                <a:gridCol w="1188130"/>
                <a:gridCol w="936104"/>
                <a:gridCol w="835838"/>
                <a:gridCol w="676330"/>
                <a:gridCol w="864096"/>
                <a:gridCol w="936104"/>
                <a:gridCol w="1008112"/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MPEG/D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MDCTA/ED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MC-MDCTA /ED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→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Hall 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r>
                        <a:rPr lang="en-US" sz="1200" baseline="30000" dirty="0" smtClean="0"/>
                        <a:t>(1)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Poznan Street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3.5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-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Undo Dancer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38.11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38.05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GT Fly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1920x1080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250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Kendo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37.66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37.30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37.65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Balloons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04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36.60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36.74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28.72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28.72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S07*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Lovebird1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240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30.37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30.30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S08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Newspaper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1024x768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300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32.35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32.40</a:t>
                      </a:r>
                      <a:r>
                        <a:rPr lang="en-US" sz="1200" baseline="300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32.56</a:t>
                      </a:r>
                      <a:endParaRPr lang="en-US" sz="12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7584" y="5733256"/>
            <a:ext cx="2170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Old mpeg depth maps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(1) Good subjective result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1" dirty="0" smtClean="0">
                <a:solidFill>
                  <a:srgbClr val="C00000"/>
                </a:solidFill>
              </a:rPr>
              <a:t>(2) Subjective improvement </a:t>
            </a:r>
            <a:endParaRPr lang="en-US" sz="1200" b="1" dirty="0">
              <a:solidFill>
                <a:srgbClr val="C00000"/>
              </a:solidFill>
            </a:endParaRPr>
          </a:p>
          <a:p>
            <a:pPr marL="171450" indent="-171450">
              <a:buFont typeface="Arial" charset="0"/>
              <a:buChar char="•"/>
            </a:pPr>
            <a:endParaRPr 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Coding\Exps\sub_results\vsrs_3.5\crop_poznan_hall2_v6_5_157f_mpeg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0542"/>
            <a:ext cx="5040560" cy="28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58230" y="3242077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MDCTA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264106" y="1322293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03648" y="356751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577562"/>
            <a:ext cx="4964276" cy="27799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11263" y="1630273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157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12160" y="3793256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6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99592" y="351915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23869" y="1829511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16124" y="608999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69" y="980727"/>
            <a:ext cx="4510261" cy="2548595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681411" y="1456707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628583"/>
            <a:ext cx="4355976" cy="2461415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6588224" y="400506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30" y="3728007"/>
            <a:ext cx="4320014" cy="2403848"/>
          </a:xfrm>
          <a:prstGeom prst="rect">
            <a:avLst/>
          </a:prstGeom>
        </p:spPr>
      </p:pic>
      <p:pic>
        <p:nvPicPr>
          <p:cNvPr id="71687" name="Picture 7" descr="C:\Coding\Exps\sub_results\vsrs_3.5\crop_undo_dancer_3_30f_original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" y="1019719"/>
            <a:ext cx="4412802" cy="24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Coding\Exps\sub_results\vsrs_3.5\crop_undo_dancer_3_30f_mpe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53151"/>
            <a:ext cx="4412801" cy="24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1188" y="335867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32379" y="592741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20811" y="1241183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4770" y="15567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48379" y="335867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882845" y="4149079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32379" y="2401454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Undo Dancer 3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30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2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79" y="910916"/>
            <a:ext cx="3676020" cy="2592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84388"/>
            <a:ext cx="3713121" cy="26184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12788" y="331505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6" y="6032767"/>
            <a:ext cx="403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043608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54737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63888" y="4675448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0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7" y="942889"/>
            <a:ext cx="3630153" cy="2559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85214" y="6023242"/>
            <a:ext cx="3986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043608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46465" y="16288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95949" y="4365104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8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60" y="3493728"/>
            <a:ext cx="3981153" cy="2745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32" y="899401"/>
            <a:ext cx="3981153" cy="27456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" y="881252"/>
            <a:ext cx="3981153" cy="2765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2170" y="220253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Newspaper 5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85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49171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41970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0066" y="6054685"/>
            <a:ext cx="404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596248" y="217703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872276" y="472514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455774" y="2202530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67" y="937656"/>
            <a:ext cx="3668133" cy="25297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59" y="3687870"/>
            <a:ext cx="3641488" cy="25297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88" y="980729"/>
            <a:ext cx="3631022" cy="2522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22170" y="220253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Newspaper 5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217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7469" y="337438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2131" y="6032951"/>
            <a:ext cx="403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645307" y="169847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22170" y="436510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043608" y="145165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9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" y="2790056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View Synthesis with Connection Information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1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Depth Enhancement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Tool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View Synthesis with Connection information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Rendering with Structured-Depth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pic>
        <p:nvPicPr>
          <p:cNvPr id="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7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C:\Coding\Projects\SDIBR\ConnectionInfoViewSynthesis\CVSynthesis\CVSTest\log\cInfo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18" y="2013223"/>
            <a:ext cx="5176038" cy="38820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525835" y="1569477"/>
            <a:ext cx="2595731" cy="1859523"/>
            <a:chOff x="746319" y="1462200"/>
            <a:chExt cx="2595731" cy="1859523"/>
          </a:xfrm>
        </p:grpSpPr>
        <p:sp>
          <p:nvSpPr>
            <p:cNvPr id="59" name="Rectangle 58"/>
            <p:cNvSpPr/>
            <p:nvPr/>
          </p:nvSpPr>
          <p:spPr>
            <a:xfrm>
              <a:off x="755577" y="1966286"/>
              <a:ext cx="519167" cy="384423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0" name="Isosceles Triangle 56"/>
            <p:cNvSpPr/>
            <p:nvPr/>
          </p:nvSpPr>
          <p:spPr>
            <a:xfrm>
              <a:off x="897311" y="2074083"/>
              <a:ext cx="117961" cy="163929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39405 w 239405"/>
                <a:gd name="connsiteY0" fmla="*/ 59154 h 59154"/>
                <a:gd name="connsiteX1" fmla="*/ 0 w 239405"/>
                <a:gd name="connsiteY1" fmla="*/ 59154 h 59154"/>
                <a:gd name="connsiteX2" fmla="*/ 211143 w 239405"/>
                <a:gd name="connsiteY2" fmla="*/ 0 h 59154"/>
                <a:gd name="connsiteX0" fmla="*/ 239405 w 239405"/>
                <a:gd name="connsiteY0" fmla="*/ 163929 h 163929"/>
                <a:gd name="connsiteX1" fmla="*/ 0 w 239405"/>
                <a:gd name="connsiteY1" fmla="*/ 163929 h 163929"/>
                <a:gd name="connsiteX2" fmla="*/ 115893 w 239405"/>
                <a:gd name="connsiteY2" fmla="*/ 0 h 163929"/>
                <a:gd name="connsiteX0" fmla="*/ 117961 w 117961"/>
                <a:gd name="connsiteY0" fmla="*/ 4385 h 163929"/>
                <a:gd name="connsiteX1" fmla="*/ 0 w 117961"/>
                <a:gd name="connsiteY1" fmla="*/ 163929 h 163929"/>
                <a:gd name="connsiteX2" fmla="*/ 115893 w 117961"/>
                <a:gd name="connsiteY2" fmla="*/ 0 h 16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61" h="163929">
                  <a:moveTo>
                    <a:pt x="117961" y="4385"/>
                  </a:moveTo>
                  <a:lnTo>
                    <a:pt x="0" y="163929"/>
                  </a:lnTo>
                  <a:cubicBezTo>
                    <a:pt x="39901" y="113731"/>
                    <a:pt x="115893" y="0"/>
                    <a:pt x="115893" y="0"/>
                  </a:cubicBez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786687" y="1966286"/>
              <a:ext cx="519167" cy="38442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2" name="Isosceles Triangle 79"/>
            <p:cNvSpPr/>
            <p:nvPr/>
          </p:nvSpPr>
          <p:spPr>
            <a:xfrm>
              <a:off x="1927205" y="2216740"/>
              <a:ext cx="231621" cy="3810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8263 w 147965"/>
                <a:gd name="connsiteY0" fmla="*/ 0 h 242034"/>
                <a:gd name="connsiteX1" fmla="*/ 147965 w 147965"/>
                <a:gd name="connsiteY1" fmla="*/ 150594 h 242034"/>
                <a:gd name="connsiteX2" fmla="*/ 0 w 147965"/>
                <a:gd name="connsiteY2" fmla="*/ 242034 h 242034"/>
                <a:gd name="connsiteX0" fmla="*/ 111607 w 231309"/>
                <a:gd name="connsiteY0" fmla="*/ 0 h 150594"/>
                <a:gd name="connsiteX1" fmla="*/ 231309 w 231309"/>
                <a:gd name="connsiteY1" fmla="*/ 150594 h 150594"/>
                <a:gd name="connsiteX2" fmla="*/ 0 w 231309"/>
                <a:gd name="connsiteY2" fmla="*/ 146784 h 150594"/>
                <a:gd name="connsiteX0" fmla="*/ 0 w 231621"/>
                <a:gd name="connsiteY0" fmla="*/ 854 h 3810"/>
                <a:gd name="connsiteX1" fmla="*/ 231621 w 231621"/>
                <a:gd name="connsiteY1" fmla="*/ 3810 h 3810"/>
                <a:gd name="connsiteX2" fmla="*/ 312 w 231621"/>
                <a:gd name="connsiteY2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621" h="3810">
                  <a:moveTo>
                    <a:pt x="0" y="854"/>
                  </a:moveTo>
                  <a:lnTo>
                    <a:pt x="231621" y="3810"/>
                  </a:lnTo>
                  <a:cubicBezTo>
                    <a:pt x="151819" y="3810"/>
                    <a:pt x="312" y="0"/>
                    <a:pt x="312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015127" y="2048495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909282" y="2199089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125306" y="2199193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822883" y="1963835"/>
              <a:ext cx="519167" cy="384423"/>
            </a:xfrm>
            <a:prstGeom prst="rect">
              <a:avLst/>
            </a:prstGeom>
            <a:solidFill>
              <a:srgbClr val="350099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7" name="Isosceles Triangle 61"/>
            <p:cNvSpPr/>
            <p:nvPr/>
          </p:nvSpPr>
          <p:spPr>
            <a:xfrm>
              <a:off x="3074964" y="2083612"/>
              <a:ext cx="120596" cy="156552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8263 w 147965"/>
                <a:gd name="connsiteY0" fmla="*/ 0 h 242034"/>
                <a:gd name="connsiteX1" fmla="*/ 147965 w 147965"/>
                <a:gd name="connsiteY1" fmla="*/ 150594 h 242034"/>
                <a:gd name="connsiteX2" fmla="*/ 0 w 147965"/>
                <a:gd name="connsiteY2" fmla="*/ 242034 h 242034"/>
                <a:gd name="connsiteX0" fmla="*/ 0 w 119702"/>
                <a:gd name="connsiteY0" fmla="*/ 3235 h 153829"/>
                <a:gd name="connsiteX1" fmla="*/ 119702 w 119702"/>
                <a:gd name="connsiteY1" fmla="*/ 153829 h 153829"/>
                <a:gd name="connsiteX2" fmla="*/ 312 w 119702"/>
                <a:gd name="connsiteY2" fmla="*/ 0 h 153829"/>
                <a:gd name="connsiteX0" fmla="*/ 0 w 120596"/>
                <a:gd name="connsiteY0" fmla="*/ 3235 h 156552"/>
                <a:gd name="connsiteX1" fmla="*/ 119702 w 120596"/>
                <a:gd name="connsiteY1" fmla="*/ 153829 h 156552"/>
                <a:gd name="connsiteX2" fmla="*/ 61533 w 120596"/>
                <a:gd name="connsiteY2" fmla="*/ 79951 h 156552"/>
                <a:gd name="connsiteX3" fmla="*/ 312 w 120596"/>
                <a:gd name="connsiteY3" fmla="*/ 0 h 15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96" h="156552">
                  <a:moveTo>
                    <a:pt x="0" y="3235"/>
                  </a:moveTo>
                  <a:lnTo>
                    <a:pt x="119702" y="153829"/>
                  </a:lnTo>
                  <a:cubicBezTo>
                    <a:pt x="127576" y="170584"/>
                    <a:pt x="81431" y="105589"/>
                    <a:pt x="61533" y="79951"/>
                  </a:cubicBezTo>
                  <a:cubicBezTo>
                    <a:pt x="41635" y="54313"/>
                    <a:pt x="8134" y="17294"/>
                    <a:pt x="312" y="0"/>
                  </a:cubicBez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3050966" y="2056238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945121" y="2206832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61145" y="2206936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746319" y="2453606"/>
              <a:ext cx="519167" cy="384423"/>
              <a:chOff x="8216919" y="4810890"/>
              <a:chExt cx="519167" cy="384423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8216919" y="4810890"/>
                <a:ext cx="519167" cy="38442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12" name="Isosceles Triangle 93"/>
              <p:cNvSpPr/>
              <p:nvPr/>
            </p:nvSpPr>
            <p:spPr>
              <a:xfrm>
                <a:off x="8339227" y="4922665"/>
                <a:ext cx="239405" cy="159167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39405 w 239405"/>
                  <a:gd name="connsiteY0" fmla="*/ 59154 h 59154"/>
                  <a:gd name="connsiteX1" fmla="*/ 0 w 239405"/>
                  <a:gd name="connsiteY1" fmla="*/ 59154 h 59154"/>
                  <a:gd name="connsiteX2" fmla="*/ 211143 w 239405"/>
                  <a:gd name="connsiteY2" fmla="*/ 0 h 59154"/>
                  <a:gd name="connsiteX0" fmla="*/ 239405 w 239405"/>
                  <a:gd name="connsiteY0" fmla="*/ 159167 h 159167"/>
                  <a:gd name="connsiteX1" fmla="*/ 0 w 239405"/>
                  <a:gd name="connsiteY1" fmla="*/ 159167 h 159167"/>
                  <a:gd name="connsiteX2" fmla="*/ 108749 w 239405"/>
                  <a:gd name="connsiteY2" fmla="*/ 0 h 15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405" h="159167">
                    <a:moveTo>
                      <a:pt x="239405" y="159167"/>
                    </a:moveTo>
                    <a:lnTo>
                      <a:pt x="0" y="159167"/>
                    </a:lnTo>
                    <a:cubicBezTo>
                      <a:pt x="39901" y="108969"/>
                      <a:pt x="108749" y="0"/>
                      <a:pt x="108749" y="0"/>
                    </a:cubicBez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8435549" y="4903293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8329704" y="5056268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8545728" y="5056372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993081" y="2048492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81058" y="2201467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97082" y="2201571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2822883" y="2452752"/>
              <a:ext cx="519167" cy="384423"/>
              <a:chOff x="8216919" y="4268734"/>
              <a:chExt cx="519167" cy="384423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8216919" y="4268734"/>
                <a:ext cx="519167" cy="384423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07" name="Isosceles Triangle 84"/>
              <p:cNvSpPr/>
              <p:nvPr/>
            </p:nvSpPr>
            <p:spPr>
              <a:xfrm>
                <a:off x="8356316" y="4391746"/>
                <a:ext cx="227580" cy="153406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8263 w 147965"/>
                  <a:gd name="connsiteY0" fmla="*/ 0 h 242034"/>
                  <a:gd name="connsiteX1" fmla="*/ 147965 w 147965"/>
                  <a:gd name="connsiteY1" fmla="*/ 150594 h 242034"/>
                  <a:gd name="connsiteX2" fmla="*/ 0 w 147965"/>
                  <a:gd name="connsiteY2" fmla="*/ 242034 h 242034"/>
                  <a:gd name="connsiteX0" fmla="*/ 109226 w 228928"/>
                  <a:gd name="connsiteY0" fmla="*/ 0 h 150594"/>
                  <a:gd name="connsiteX1" fmla="*/ 228928 w 228928"/>
                  <a:gd name="connsiteY1" fmla="*/ 150594 h 150594"/>
                  <a:gd name="connsiteX2" fmla="*/ 0 w 228928"/>
                  <a:gd name="connsiteY2" fmla="*/ 144402 h 150594"/>
                  <a:gd name="connsiteX0" fmla="*/ 2070 w 121772"/>
                  <a:gd name="connsiteY0" fmla="*/ 17523 h 168117"/>
                  <a:gd name="connsiteX1" fmla="*/ 121772 w 121772"/>
                  <a:gd name="connsiteY1" fmla="*/ 168117 h 168117"/>
                  <a:gd name="connsiteX2" fmla="*/ 0 w 121772"/>
                  <a:gd name="connsiteY2" fmla="*/ 0 h 168117"/>
                  <a:gd name="connsiteX0" fmla="*/ 2070 w 122805"/>
                  <a:gd name="connsiteY0" fmla="*/ 17523 h 170929"/>
                  <a:gd name="connsiteX1" fmla="*/ 121772 w 122805"/>
                  <a:gd name="connsiteY1" fmla="*/ 168117 h 170929"/>
                  <a:gd name="connsiteX2" fmla="*/ 59963 w 122805"/>
                  <a:gd name="connsiteY2" fmla="*/ 93024 h 170929"/>
                  <a:gd name="connsiteX3" fmla="*/ 0 w 122805"/>
                  <a:gd name="connsiteY3" fmla="*/ 0 h 170929"/>
                  <a:gd name="connsiteX0" fmla="*/ 2070 w 122805"/>
                  <a:gd name="connsiteY0" fmla="*/ 17523 h 170929"/>
                  <a:gd name="connsiteX1" fmla="*/ 121772 w 122805"/>
                  <a:gd name="connsiteY1" fmla="*/ 168117 h 170929"/>
                  <a:gd name="connsiteX2" fmla="*/ 59963 w 122805"/>
                  <a:gd name="connsiteY2" fmla="*/ 93024 h 170929"/>
                  <a:gd name="connsiteX3" fmla="*/ 59963 w 122805"/>
                  <a:gd name="connsiteY3" fmla="*/ 93024 h 170929"/>
                  <a:gd name="connsiteX4" fmla="*/ 0 w 122805"/>
                  <a:gd name="connsiteY4" fmla="*/ 0 h 170929"/>
                  <a:gd name="connsiteX0" fmla="*/ 106845 w 227580"/>
                  <a:gd name="connsiteY0" fmla="*/ 0 h 153406"/>
                  <a:gd name="connsiteX1" fmla="*/ 226547 w 227580"/>
                  <a:gd name="connsiteY1" fmla="*/ 150594 h 153406"/>
                  <a:gd name="connsiteX2" fmla="*/ 164738 w 227580"/>
                  <a:gd name="connsiteY2" fmla="*/ 75501 h 153406"/>
                  <a:gd name="connsiteX3" fmla="*/ 164738 w 227580"/>
                  <a:gd name="connsiteY3" fmla="*/ 75501 h 153406"/>
                  <a:gd name="connsiteX4" fmla="*/ 0 w 227580"/>
                  <a:gd name="connsiteY4" fmla="*/ 139640 h 153406"/>
                  <a:gd name="connsiteX0" fmla="*/ 106845 w 227580"/>
                  <a:gd name="connsiteY0" fmla="*/ 0 h 153406"/>
                  <a:gd name="connsiteX1" fmla="*/ 226547 w 227580"/>
                  <a:gd name="connsiteY1" fmla="*/ 150594 h 153406"/>
                  <a:gd name="connsiteX2" fmla="*/ 164738 w 227580"/>
                  <a:gd name="connsiteY2" fmla="*/ 75501 h 153406"/>
                  <a:gd name="connsiteX3" fmla="*/ 219506 w 227580"/>
                  <a:gd name="connsiteY3" fmla="*/ 139795 h 153406"/>
                  <a:gd name="connsiteX4" fmla="*/ 0 w 227580"/>
                  <a:gd name="connsiteY4" fmla="*/ 139640 h 153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580" h="153406">
                    <a:moveTo>
                      <a:pt x="106845" y="0"/>
                    </a:moveTo>
                    <a:lnTo>
                      <a:pt x="226547" y="150594"/>
                    </a:lnTo>
                    <a:cubicBezTo>
                      <a:pt x="235402" y="167543"/>
                      <a:pt x="185033" y="103520"/>
                      <a:pt x="164738" y="75501"/>
                    </a:cubicBezTo>
                    <a:lnTo>
                      <a:pt x="219506" y="139795"/>
                    </a:lnTo>
                    <a:lnTo>
                      <a:pt x="0" y="139640"/>
                    </a:ln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8439164" y="4361137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8333319" y="4511731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8549343" y="4511835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789229" y="2446520"/>
              <a:ext cx="519167" cy="384423"/>
              <a:chOff x="8209712" y="3730770"/>
              <a:chExt cx="519167" cy="384423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8209712" y="3730770"/>
                <a:ext cx="519167" cy="384423"/>
              </a:xfrm>
              <a:prstGeom prst="rect">
                <a:avLst/>
              </a:prstGeom>
              <a:solidFill>
                <a:srgbClr val="FF9935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02" name="Isosceles Triangle 74"/>
              <p:cNvSpPr/>
              <p:nvPr/>
            </p:nvSpPr>
            <p:spPr>
              <a:xfrm>
                <a:off x="8346447" y="3849796"/>
                <a:ext cx="228450" cy="150594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0 w 330845"/>
                  <a:gd name="connsiteY0" fmla="*/ 150594 h 242034"/>
                  <a:gd name="connsiteX1" fmla="*/ 119703 w 330845"/>
                  <a:gd name="connsiteY1" fmla="*/ 0 h 242034"/>
                  <a:gd name="connsiteX2" fmla="*/ 330845 w 330845"/>
                  <a:gd name="connsiteY2" fmla="*/ 242034 h 242034"/>
                  <a:gd name="connsiteX0" fmla="*/ 0 w 233213"/>
                  <a:gd name="connsiteY0" fmla="*/ 150594 h 150594"/>
                  <a:gd name="connsiteX1" fmla="*/ 119703 w 233213"/>
                  <a:gd name="connsiteY1" fmla="*/ 0 h 150594"/>
                  <a:gd name="connsiteX2" fmla="*/ 233213 w 233213"/>
                  <a:gd name="connsiteY2" fmla="*/ 142022 h 150594"/>
                  <a:gd name="connsiteX0" fmla="*/ 0 w 119703"/>
                  <a:gd name="connsiteY0" fmla="*/ 150594 h 150594"/>
                  <a:gd name="connsiteX1" fmla="*/ 119703 w 119703"/>
                  <a:gd name="connsiteY1" fmla="*/ 0 h 150594"/>
                  <a:gd name="connsiteX2" fmla="*/ 6994 w 119703"/>
                  <a:gd name="connsiteY2" fmla="*/ 142022 h 150594"/>
                  <a:gd name="connsiteX0" fmla="*/ 0 w 228450"/>
                  <a:gd name="connsiteY0" fmla="*/ 150594 h 150594"/>
                  <a:gd name="connsiteX1" fmla="*/ 119703 w 228450"/>
                  <a:gd name="connsiteY1" fmla="*/ 0 h 150594"/>
                  <a:gd name="connsiteX2" fmla="*/ 228450 w 228450"/>
                  <a:gd name="connsiteY2" fmla="*/ 139641 h 1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450" h="150594">
                    <a:moveTo>
                      <a:pt x="0" y="150594"/>
                    </a:moveTo>
                    <a:lnTo>
                      <a:pt x="119703" y="0"/>
                    </a:lnTo>
                    <a:lnTo>
                      <a:pt x="228450" y="139641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8442152" y="3819187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336307" y="3969781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8552331" y="3969885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755213" y="1462200"/>
              <a:ext cx="2586837" cy="1859523"/>
              <a:chOff x="755213" y="1462200"/>
              <a:chExt cx="2586837" cy="1859523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755213" y="1898720"/>
                <a:ext cx="2586837" cy="989157"/>
                <a:chOff x="1690869" y="2691243"/>
                <a:chExt cx="5761451" cy="1978313"/>
              </a:xfrm>
            </p:grpSpPr>
            <p:graphicFrame>
              <p:nvGraphicFramePr>
                <p:cNvPr id="97" name="Object 9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78542684"/>
                    </p:ext>
                  </p:extLst>
                </p:nvPr>
              </p:nvGraphicFramePr>
              <p:xfrm>
                <a:off x="2917790" y="2691243"/>
                <a:ext cx="1016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1699" name="Equation" r:id="rId5" imgW="101520" imgH="164880" progId="Equation.3">
                        <p:embed/>
                      </p:oleObj>
                    </mc:Choice>
                    <mc:Fallback>
                      <p:oleObj name="Equation" r:id="rId5" imgW="10152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17790" y="2691243"/>
                              <a:ext cx="1016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691680" y="2708920"/>
                  <a:ext cx="5760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690869" y="3697718"/>
                  <a:ext cx="5760641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691680" y="4669556"/>
                  <a:ext cx="5760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1776343" y="2937300"/>
                <a:ext cx="519167" cy="384423"/>
                <a:chOff x="1770165" y="3049930"/>
                <a:chExt cx="519167" cy="384423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1770165" y="3049930"/>
                  <a:ext cx="519167" cy="384423"/>
                </a:xfrm>
                <a:prstGeom prst="rect">
                  <a:avLst/>
                </a:prstGeom>
                <a:solidFill>
                  <a:srgbClr val="009900"/>
                </a:solidFill>
                <a:ln>
                  <a:noFill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93" name="Isosceles Triangle 92"/>
                <p:cNvSpPr/>
                <p:nvPr/>
              </p:nvSpPr>
              <p:spPr>
                <a:xfrm>
                  <a:off x="1902857" y="3162601"/>
                  <a:ext cx="239405" cy="150593"/>
                </a:xfrm>
                <a:prstGeom prst="triangl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1999178" y="3131460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1890952" y="3287131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106976" y="3287237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801965" y="1462200"/>
                <a:ext cx="519167" cy="384407"/>
                <a:chOff x="8220903" y="1570531"/>
                <a:chExt cx="519167" cy="384407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8220903" y="1570531"/>
                  <a:ext cx="519167" cy="384407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8448273" y="1657443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8342428" y="1808036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8558452" y="1808140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7" name="Rectangle 116"/>
          <p:cNvSpPr/>
          <p:nvPr/>
        </p:nvSpPr>
        <p:spPr>
          <a:xfrm>
            <a:off x="432798" y="1196752"/>
            <a:ext cx="5219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Vijaya" pitchFamily="34" charset="0"/>
                <a:cs typeface="Vijaya" pitchFamily="34" charset="0"/>
              </a:rPr>
              <a:t>Possible cases of inter-view connectivity for </a:t>
            </a:r>
            <a:r>
              <a:rPr lang="en-US" sz="2400" i="1" dirty="0">
                <a:latin typeface="Vijaya" pitchFamily="34" charset="0"/>
                <a:cs typeface="Vijaya" pitchFamily="34" charset="0"/>
              </a:rPr>
              <a:t>n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=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3</a:t>
            </a:r>
            <a:r>
              <a:rPr lang="en-US" sz="2400" dirty="0">
                <a:cs typeface="Vijaya" pitchFamily="34" charset="0"/>
              </a:rPr>
              <a:t>: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897954" y="10716"/>
            <a:ext cx="8229600" cy="970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Inter-View Connection Information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07504" y="3434824"/>
            <a:ext cx="3347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Vijaya" pitchFamily="34" charset="0"/>
                <a:cs typeface="Vijaya" pitchFamily="34" charset="0"/>
              </a:rPr>
              <a:t>Use of Connection Information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:</a:t>
            </a:r>
          </a:p>
          <a:p>
            <a:endParaRPr lang="en-US" sz="2400" dirty="0" smtClean="0">
              <a:latin typeface="Vijaya" pitchFamily="34" charset="0"/>
              <a:cs typeface="Vijay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To obtain consistent depth values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To combine texture pixels from multiple viewpoint reliably</a:t>
            </a:r>
            <a:endParaRPr lang="en-US" sz="2400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3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3799"/>
            <a:ext cx="8229600" cy="149817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Depth Consistency Testing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174" y="1196752"/>
            <a:ext cx="3098648" cy="484982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pic>
        <p:nvPicPr>
          <p:cNvPr id="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Virtual View Rendering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836712"/>
            <a:ext cx="7685819" cy="5783699"/>
            <a:chOff x="630597" y="836712"/>
            <a:chExt cx="7685819" cy="5783699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836712"/>
              <a:ext cx="1444128" cy="5783699"/>
              <a:chOff x="751384" y="711746"/>
              <a:chExt cx="1444128" cy="5783699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181894"/>
                <a:ext cx="1444128" cy="4864548"/>
                <a:chOff x="751384" y="1181894"/>
                <a:chExt cx="1444128" cy="4864548"/>
              </a:xfrm>
            </p:grpSpPr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439938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181894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969743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013342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8693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71174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64465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630251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614493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2841161" y="1783339"/>
              <a:ext cx="3199210" cy="4750150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3612987"/>
                <a:gd name="connsiteY0" fmla="*/ 4208977 h 5111945"/>
                <a:gd name="connsiteX1" fmla="*/ 3612987 w 3612987"/>
                <a:gd name="connsiteY1" fmla="*/ 0 h 5111945"/>
                <a:gd name="connsiteX2" fmla="*/ 2283954 w 3612987"/>
                <a:gd name="connsiteY2" fmla="*/ 5111945 h 5111945"/>
                <a:gd name="connsiteX3" fmla="*/ 0 w 3612987"/>
                <a:gd name="connsiteY3" fmla="*/ 4208977 h 5111945"/>
                <a:gd name="connsiteX0" fmla="*/ 0 w 3612987"/>
                <a:gd name="connsiteY0" fmla="*/ 4208977 h 4599215"/>
                <a:gd name="connsiteX1" fmla="*/ 3612987 w 3612987"/>
                <a:gd name="connsiteY1" fmla="*/ 0 h 4599215"/>
                <a:gd name="connsiteX2" fmla="*/ 960584 w 3612987"/>
                <a:gd name="connsiteY2" fmla="*/ 4599215 h 4599215"/>
                <a:gd name="connsiteX3" fmla="*/ 0 w 3612987"/>
                <a:gd name="connsiteY3" fmla="*/ 4208977 h 4599215"/>
                <a:gd name="connsiteX0" fmla="*/ 0 w 3612987"/>
                <a:gd name="connsiteY0" fmla="*/ 4208977 h 4598077"/>
                <a:gd name="connsiteX1" fmla="*/ 3612987 w 3612987"/>
                <a:gd name="connsiteY1" fmla="*/ 0 h 4598077"/>
                <a:gd name="connsiteX2" fmla="*/ 984010 w 3612987"/>
                <a:gd name="connsiteY2" fmla="*/ 4598077 h 4598077"/>
                <a:gd name="connsiteX3" fmla="*/ 0 w 3612987"/>
                <a:gd name="connsiteY3" fmla="*/ 4208977 h 4598077"/>
                <a:gd name="connsiteX0" fmla="*/ 0 w 3624089"/>
                <a:gd name="connsiteY0" fmla="*/ 4204676 h 4598077"/>
                <a:gd name="connsiteX1" fmla="*/ 3624089 w 3624089"/>
                <a:gd name="connsiteY1" fmla="*/ 0 h 4598077"/>
                <a:gd name="connsiteX2" fmla="*/ 995112 w 3624089"/>
                <a:gd name="connsiteY2" fmla="*/ 4598077 h 4598077"/>
                <a:gd name="connsiteX3" fmla="*/ 0 w 3624089"/>
                <a:gd name="connsiteY3" fmla="*/ 4204676 h 4598077"/>
                <a:gd name="connsiteX0" fmla="*/ 0 w 3624089"/>
                <a:gd name="connsiteY0" fmla="*/ 4204676 h 4586975"/>
                <a:gd name="connsiteX1" fmla="*/ 3624089 w 3624089"/>
                <a:gd name="connsiteY1" fmla="*/ 0 h 4586975"/>
                <a:gd name="connsiteX2" fmla="*/ 999414 w 3624089"/>
                <a:gd name="connsiteY2" fmla="*/ 4586975 h 4586975"/>
                <a:gd name="connsiteX3" fmla="*/ 0 w 3624089"/>
                <a:gd name="connsiteY3" fmla="*/ 4204676 h 4586975"/>
                <a:gd name="connsiteX0" fmla="*/ 0 w 3624089"/>
                <a:gd name="connsiteY0" fmla="*/ 4204676 h 4764473"/>
                <a:gd name="connsiteX1" fmla="*/ 3624089 w 3624089"/>
                <a:gd name="connsiteY1" fmla="*/ 0 h 4764473"/>
                <a:gd name="connsiteX2" fmla="*/ 1431175 w 3624089"/>
                <a:gd name="connsiteY2" fmla="*/ 4764473 h 4764473"/>
                <a:gd name="connsiteX3" fmla="*/ 0 w 3624089"/>
                <a:gd name="connsiteY3" fmla="*/ 4204676 h 4764473"/>
                <a:gd name="connsiteX0" fmla="*/ 0 w 3199210"/>
                <a:gd name="connsiteY0" fmla="*/ 4399936 h 4764473"/>
                <a:gd name="connsiteX1" fmla="*/ 3199210 w 3199210"/>
                <a:gd name="connsiteY1" fmla="*/ 0 h 4764473"/>
                <a:gd name="connsiteX2" fmla="*/ 1006296 w 3199210"/>
                <a:gd name="connsiteY2" fmla="*/ 4764473 h 4764473"/>
                <a:gd name="connsiteX3" fmla="*/ 0 w 3199210"/>
                <a:gd name="connsiteY3" fmla="*/ 4399936 h 4764473"/>
                <a:gd name="connsiteX0" fmla="*/ 0 w 3199210"/>
                <a:gd name="connsiteY0" fmla="*/ 4399936 h 4750150"/>
                <a:gd name="connsiteX1" fmla="*/ 3199210 w 3199210"/>
                <a:gd name="connsiteY1" fmla="*/ 0 h 4750150"/>
                <a:gd name="connsiteX2" fmla="*/ 1022060 w 3199210"/>
                <a:gd name="connsiteY2" fmla="*/ 4750150 h 4750150"/>
                <a:gd name="connsiteX3" fmla="*/ 0 w 3199210"/>
                <a:gd name="connsiteY3" fmla="*/ 4399936 h 47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9210" h="4750150">
                  <a:moveTo>
                    <a:pt x="0" y="4399936"/>
                  </a:moveTo>
                  <a:lnTo>
                    <a:pt x="3199210" y="0"/>
                  </a:lnTo>
                  <a:lnTo>
                    <a:pt x="1022060" y="4750150"/>
                  </a:lnTo>
                  <a:lnTo>
                    <a:pt x="0" y="4399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2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  <p:pic>
        <p:nvPicPr>
          <p:cNvPr id="34" name="Picture 294" descr="C:\Coding\Projects\DepthEnhancementTool\DET\DETTest\Newspaper\VSRS3.5_VirtualView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832473"/>
            <a:ext cx="1450248" cy="108768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787073"/>
              </p:ext>
            </p:extLst>
          </p:nvPr>
        </p:nvGraphicFramePr>
        <p:xfrm>
          <a:off x="8326504" y="2897730"/>
          <a:ext cx="6953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0" name="Equation" r:id="rId10" imgW="368280" imgH="177480" progId="Equation.3">
                  <p:embed/>
                </p:oleObj>
              </mc:Choice>
              <mc:Fallback>
                <p:oleObj name="Equation" r:id="rId10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6504" y="2897730"/>
                        <a:ext cx="6953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111789"/>
              </p:ext>
            </p:extLst>
          </p:nvPr>
        </p:nvGraphicFramePr>
        <p:xfrm>
          <a:off x="8317996" y="1638134"/>
          <a:ext cx="71913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1" name="Equation" r:id="rId12" imgW="380880" imgH="177480" progId="Equation.3">
                  <p:embed/>
                </p:oleObj>
              </mc:Choice>
              <mc:Fallback>
                <p:oleObj name="Equation" r:id="rId12" imgW="380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7996" y="1638134"/>
                        <a:ext cx="71913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149322"/>
              </p:ext>
            </p:extLst>
          </p:nvPr>
        </p:nvGraphicFramePr>
        <p:xfrm>
          <a:off x="8329108" y="5371934"/>
          <a:ext cx="69532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2" name="Equation" r:id="rId14" imgW="368280" imgH="177480" progId="Equation.3">
                  <p:embed/>
                </p:oleObj>
              </mc:Choice>
              <mc:Fallback>
                <p:oleObj name="Equation" r:id="rId14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9108" y="5371934"/>
                        <a:ext cx="69532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2110812"/>
              </p:ext>
            </p:extLst>
          </p:nvPr>
        </p:nvGraphicFramePr>
        <p:xfrm>
          <a:off x="8443913" y="4164013"/>
          <a:ext cx="5270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3" name="Equation" r:id="rId16" imgW="279360" imgH="177480" progId="Equation.3">
                  <p:embed/>
                </p:oleObj>
              </mc:Choice>
              <mc:Fallback>
                <p:oleObj name="Equation" r:id="rId16" imgW="279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3913" y="4164013"/>
                        <a:ext cx="52705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93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/>
          <p:cNvGrpSpPr/>
          <p:nvPr/>
        </p:nvGrpSpPr>
        <p:grpSpPr>
          <a:xfrm>
            <a:off x="-3175" y="1061120"/>
            <a:ext cx="1613676" cy="5122435"/>
            <a:chOff x="209279" y="1061120"/>
            <a:chExt cx="1613676" cy="5122435"/>
          </a:xfrm>
        </p:grpSpPr>
        <p:grpSp>
          <p:nvGrpSpPr>
            <p:cNvPr id="85" name="Group 84"/>
            <p:cNvGrpSpPr/>
            <p:nvPr/>
          </p:nvGrpSpPr>
          <p:grpSpPr>
            <a:xfrm>
              <a:off x="372916" y="1393726"/>
              <a:ext cx="1450039" cy="4789829"/>
              <a:chOff x="880542" y="1124744"/>
              <a:chExt cx="1450039" cy="4789829"/>
            </a:xfrm>
          </p:grpSpPr>
          <p:pic>
            <p:nvPicPr>
              <p:cNvPr id="91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42" y="4830893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9" name="Group 88"/>
              <p:cNvGrpSpPr/>
              <p:nvPr/>
            </p:nvGrpSpPr>
            <p:grpSpPr>
              <a:xfrm>
                <a:off x="882356" y="1124744"/>
                <a:ext cx="1448225" cy="2955888"/>
                <a:chOff x="56639" y="1537469"/>
                <a:chExt cx="1448225" cy="2955888"/>
              </a:xfrm>
            </p:grpSpPr>
            <p:pic>
              <p:nvPicPr>
                <p:cNvPr id="97" name="Picture 2" descr="C:\Coding\Projects\DepthEnhancementTool\DET\DETTest\Newspaper\log\cReferenceDepth0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39" y="1537469"/>
                  <a:ext cx="1444984" cy="108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4" descr="C:\Coding\Projects\DepthEnhancementTool\DET\DETTest\Newspaper\log\cReferenceDepth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79" y="3409677"/>
                  <a:ext cx="1444985" cy="108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aphicFrame>
          <p:nvGraphicFramePr>
            <p:cNvPr id="86" name="Object 8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9379582"/>
                </p:ext>
              </p:extLst>
            </p:nvPr>
          </p:nvGraphicFramePr>
          <p:xfrm>
            <a:off x="209279" y="2946400"/>
            <a:ext cx="1031875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39" name="Equation" r:id="rId6" imgW="545760" imgH="177480" progId="Equation.3">
                    <p:embed/>
                  </p:oleObj>
                </mc:Choice>
                <mc:Fallback>
                  <p:oleObj name="Equation" r:id="rId6" imgW="5457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279" y="2946400"/>
                          <a:ext cx="1031875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55791939"/>
                </p:ext>
              </p:extLst>
            </p:nvPr>
          </p:nvGraphicFramePr>
          <p:xfrm>
            <a:off x="381571" y="1061120"/>
            <a:ext cx="719137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40" name="Equation" r:id="rId8" imgW="380880" imgH="177480" progId="Equation.3">
                    <p:embed/>
                  </p:oleObj>
                </mc:Choice>
                <mc:Fallback>
                  <p:oleObj name="Equation" r:id="rId8" imgW="380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571" y="1061120"/>
                          <a:ext cx="719137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42405556"/>
                </p:ext>
              </p:extLst>
            </p:nvPr>
          </p:nvGraphicFramePr>
          <p:xfrm>
            <a:off x="392683" y="4794920"/>
            <a:ext cx="695325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341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683" y="4794920"/>
                          <a:ext cx="695325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3970" name="Picture 2" descr="C:\Coding\Projects\DepthEnhancementTool\DET\DETTest\Newspaper\log\EnhancedDepthMap02.b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0" y="5099875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Coding\Projects\DepthEnhancementTool\DET\DETTest\Newspaper\log\EnhancedDepthMap00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2" y="1393725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C:\Coding\Projects\DepthEnhancementTool\DET\DETTest\Newspaper\log\EnhancedDepthMap01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1" y="3274374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8378" y="6183555"/>
            <a:ext cx="186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Enhanced depth </a:t>
            </a:r>
            <a:r>
              <a:rPr lang="en-US" dirty="0">
                <a:latin typeface="Vijaya" pitchFamily="34" charset="0"/>
                <a:cs typeface="Vijaya" pitchFamily="34" charset="0"/>
              </a:rPr>
              <a:t>m</a:t>
            </a:r>
            <a:r>
              <a:rPr lang="en-US" dirty="0" smtClean="0">
                <a:latin typeface="Vijaya" pitchFamily="34" charset="0"/>
                <a:cs typeface="Vijaya" pitchFamily="34" charset="0"/>
              </a:rPr>
              <a:t>aps </a:t>
            </a:r>
          </a:p>
        </p:txBody>
      </p:sp>
      <p:sp>
        <p:nvSpPr>
          <p:cNvPr id="19" name="Title 19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Virtual View Synthesis (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VSRS+)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160462" y="1061120"/>
            <a:ext cx="1618084" cy="5270778"/>
            <a:chOff x="372916" y="1061120"/>
            <a:chExt cx="1618084" cy="5270778"/>
          </a:xfrm>
        </p:grpSpPr>
        <p:grpSp>
          <p:nvGrpSpPr>
            <p:cNvPr id="84" name="Group 83"/>
            <p:cNvGrpSpPr/>
            <p:nvPr/>
          </p:nvGrpSpPr>
          <p:grpSpPr>
            <a:xfrm>
              <a:off x="372916" y="1061120"/>
              <a:ext cx="1618084" cy="5270778"/>
              <a:chOff x="372916" y="1061120"/>
              <a:chExt cx="1618084" cy="5270778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72916" y="1393726"/>
                <a:ext cx="1618084" cy="4938172"/>
                <a:chOff x="880542" y="1124744"/>
                <a:chExt cx="1618084" cy="4938172"/>
              </a:xfrm>
            </p:grpSpPr>
            <p:pic>
              <p:nvPicPr>
                <p:cNvPr id="91" name="Picture 4" descr="C:\Coding\Projects\DepthEnhancementTool\DET\DETTest\Newspaper\log\cReferenceDepth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0542" y="4830893"/>
                  <a:ext cx="1444985" cy="108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" name="Group 88"/>
                <p:cNvGrpSpPr/>
                <p:nvPr/>
              </p:nvGrpSpPr>
              <p:grpSpPr>
                <a:xfrm>
                  <a:off x="882356" y="1124744"/>
                  <a:ext cx="1616270" cy="4938172"/>
                  <a:chOff x="56639" y="1537469"/>
                  <a:chExt cx="1616270" cy="4938172"/>
                </a:xfrm>
              </p:grpSpPr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56639" y="1537469"/>
                    <a:ext cx="1616270" cy="1274690"/>
                    <a:chOff x="56639" y="1068313"/>
                    <a:chExt cx="1616270" cy="1274690"/>
                  </a:xfrm>
                </p:grpSpPr>
                <p:pic>
                  <p:nvPicPr>
                    <p:cNvPr id="97" name="Picture 2" descr="C:\Coding\Projects\DepthEnhancementTool\DET\DETTest\Newspaper\log\cReferenceDepth0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639" y="1068313"/>
                      <a:ext cx="1444984" cy="108367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8" name="Picture 4" descr="C:\Coding\Projects\DepthEnhancementTool\DET\DETTest\Newspaper\src_view_0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2749" y="1262882"/>
                      <a:ext cx="1440160" cy="10801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59879" y="3409677"/>
                    <a:ext cx="1613030" cy="3065964"/>
                    <a:chOff x="59837" y="1317885"/>
                    <a:chExt cx="1613030" cy="3065964"/>
                  </a:xfrm>
                </p:grpSpPr>
                <p:pic>
                  <p:nvPicPr>
                    <p:cNvPr id="95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9837" y="1317885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6" name="Picture 3" descr="C:\Coding\Projects\DepthEnhancementTool\DET\DETTest\Newspaper\src_view_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7269" y="3307150"/>
                      <a:ext cx="1435598" cy="10766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aphicFrame>
            <p:nvGraphicFramePr>
              <p:cNvPr id="87" name="Object 8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1709509"/>
                  </p:ext>
                </p:extLst>
              </p:nvPr>
            </p:nvGraphicFramePr>
            <p:xfrm>
              <a:off x="381571" y="1061120"/>
              <a:ext cx="719137" cy="341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363" name="Equation" r:id="rId8" imgW="380880" imgH="177480" progId="Equation.3">
                      <p:embed/>
                    </p:oleObj>
                  </mc:Choice>
                  <mc:Fallback>
                    <p:oleObj name="Equation" r:id="rId8" imgW="3808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1571" y="1061120"/>
                            <a:ext cx="719137" cy="341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5762593"/>
                  </p:ext>
                </p:extLst>
              </p:nvPr>
            </p:nvGraphicFramePr>
            <p:xfrm>
              <a:off x="392683" y="4794920"/>
              <a:ext cx="695325" cy="341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364" name="Equation" r:id="rId10" imgW="368280" imgH="177480" progId="Equation.3">
                      <p:embed/>
                    </p:oleObj>
                  </mc:Choice>
                  <mc:Fallback>
                    <p:oleObj name="Equation" r:id="rId10" imgW="3682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683" y="4794920"/>
                            <a:ext cx="695325" cy="341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61" name="Picture 2" descr="C:\Coding\Projects\DepthEnhancementTool\DET\DETTest\Newspaper\src_view_1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40" y="3442953"/>
              <a:ext cx="1440160" cy="1080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128472" y="6331898"/>
            <a:ext cx="186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Multiview Texture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86484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365" name="Equation" r:id="rId13" imgW="545760" imgH="177480" progId="Equation.3">
                  <p:embed/>
                </p:oleObj>
              </mc:Choice>
              <mc:Fallback>
                <p:oleObj name="Equation" r:id="rId13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le 19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60462" y="841563"/>
            <a:ext cx="4298521" cy="5490335"/>
            <a:chOff x="160462" y="841563"/>
            <a:chExt cx="4298521" cy="549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160462" y="1061120"/>
              <a:ext cx="4067666" cy="5270778"/>
              <a:chOff x="372916" y="1061120"/>
              <a:chExt cx="4067666" cy="52707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372916" y="1061120"/>
                <a:ext cx="4067666" cy="5270778"/>
                <a:chOff x="372916" y="1061120"/>
                <a:chExt cx="4067666" cy="5270778"/>
              </a:xfrm>
            </p:grpSpPr>
            <p:grpSp>
              <p:nvGrpSpPr>
                <p:cNvPr id="74" name="Group 73"/>
                <p:cNvGrpSpPr/>
                <p:nvPr/>
              </p:nvGrpSpPr>
              <p:grpSpPr>
                <a:xfrm>
                  <a:off x="3005203" y="1484784"/>
                  <a:ext cx="1435379" cy="4792801"/>
                  <a:chOff x="2141597" y="1218962"/>
                  <a:chExt cx="1435379" cy="4792801"/>
                </a:xfrm>
              </p:grpSpPr>
              <p:pic>
                <p:nvPicPr>
                  <p:cNvPr id="75" name="Picture 74" descr="C:\Coding\Projects\SDIBR\ConnectionInfoViewSynthesis\CVSynthesis\CVSTest\v0.bmp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4518" y="1218962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76" descr="C:\Coding\Projects\SDIBR\ConnectionInfoViewSynthesis\CVSynthesis\CVSTest\v2.bmp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1597" y="4937420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Right Arrow 77"/>
                <p:cNvSpPr/>
                <p:nvPr/>
              </p:nvSpPr>
              <p:spPr>
                <a:xfrm>
                  <a:off x="1891920" y="158047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79" name="Right Arrow 78"/>
                <p:cNvSpPr/>
                <p:nvPr/>
              </p:nvSpPr>
              <p:spPr>
                <a:xfrm>
                  <a:off x="1891920" y="344295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80" name="Right Arrow 79"/>
                <p:cNvSpPr/>
                <p:nvPr/>
              </p:nvSpPr>
              <p:spPr>
                <a:xfrm>
                  <a:off x="1891920" y="529236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372916" y="1061120"/>
                  <a:ext cx="1618084" cy="5270778"/>
                  <a:chOff x="372916" y="1061120"/>
                  <a:chExt cx="1618084" cy="527077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372916" y="1393726"/>
                    <a:ext cx="1618084" cy="4938172"/>
                    <a:chOff x="880542" y="1124744"/>
                    <a:chExt cx="1618084" cy="4938172"/>
                  </a:xfrm>
                </p:grpSpPr>
                <p:pic>
                  <p:nvPicPr>
                    <p:cNvPr id="91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0542" y="4830893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89" name="Group 88"/>
                    <p:cNvGrpSpPr/>
                    <p:nvPr/>
                  </p:nvGrpSpPr>
                  <p:grpSpPr>
                    <a:xfrm>
                      <a:off x="882356" y="1124744"/>
                      <a:ext cx="1616270" cy="4938172"/>
                      <a:chOff x="56639" y="1537469"/>
                      <a:chExt cx="1616270" cy="4938172"/>
                    </a:xfrm>
                  </p:grpSpPr>
                  <p:grpSp>
                    <p:nvGrpSpPr>
                      <p:cNvPr id="93" name="Group 92"/>
                      <p:cNvGrpSpPr/>
                      <p:nvPr/>
                    </p:nvGrpSpPr>
                    <p:grpSpPr>
                      <a:xfrm>
                        <a:off x="56639" y="1537469"/>
                        <a:ext cx="1616270" cy="1274690"/>
                        <a:chOff x="56639" y="1068313"/>
                        <a:chExt cx="1616270" cy="1274690"/>
                      </a:xfrm>
                    </p:grpSpPr>
                    <p:pic>
                      <p:nvPicPr>
                        <p:cNvPr id="97" name="Picture 2" descr="C:\Coding\Projects\DepthEnhancementTool\DET\DETTest\Newspaper\log\cReferenceDepth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39" y="1068313"/>
                          <a:ext cx="1444984" cy="10836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8" name="Picture 4" descr="C:\Coding\Projects\DepthEnhancementTool\DET\DETTest\Newspaper\src_view_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49" y="1262882"/>
                          <a:ext cx="1440160" cy="10801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94" name="Group 93"/>
                      <p:cNvGrpSpPr/>
                      <p:nvPr/>
                    </p:nvGrpSpPr>
                    <p:grpSpPr>
                      <a:xfrm>
                        <a:off x="59879" y="3409677"/>
                        <a:ext cx="1613030" cy="3065964"/>
                        <a:chOff x="59837" y="1317885"/>
                        <a:chExt cx="1613030" cy="3065964"/>
                      </a:xfrm>
                    </p:grpSpPr>
                    <p:pic>
                      <p:nvPicPr>
                        <p:cNvPr id="95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37" y="1317885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6" name="Picture 3" descr="C:\Coding\Projects\DepthEnhancementTool\DET\DETTest\Newspaper\src_view_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269" y="3307150"/>
                          <a:ext cx="1435598" cy="10766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aphicFrame>
                <p:nvGraphicFramePr>
                  <p:cNvPr id="87" name="Object 8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29321915"/>
                      </p:ext>
                    </p:extLst>
                  </p:nvPr>
                </p:nvGraphicFramePr>
                <p:xfrm>
                  <a:off x="381571" y="1061120"/>
                  <a:ext cx="719137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9387" name="Equation" r:id="rId10" imgW="380880" imgH="177480" progId="Equation.3">
                          <p:embed/>
                        </p:oleObj>
                      </mc:Choice>
                      <mc:Fallback>
                        <p:oleObj name="Equation" r:id="rId10" imgW="3808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1571" y="1061120"/>
                                <a:ext cx="719137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8" name="Object 8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10610423"/>
                      </p:ext>
                    </p:extLst>
                  </p:nvPr>
                </p:nvGraphicFramePr>
                <p:xfrm>
                  <a:off x="392683" y="4794920"/>
                  <a:ext cx="695325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9388" name="Equation" r:id="rId12" imgW="368280" imgH="177480" progId="Equation.3">
                          <p:embed/>
                        </p:oleObj>
                      </mc:Choice>
                      <mc:Fallback>
                        <p:oleObj name="Equation" r:id="rId12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2683" y="4794920"/>
                                <a:ext cx="695325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61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840" y="344295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1" name="Picture 100" descr="C:\Coding\Projects\SDIBR\ConnectionInfoViewSynthesis\CVSynthesis\CVSTest\v1.bmp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8124" y="3334782"/>
                <a:ext cx="1432458" cy="1074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2558972" y="841563"/>
              <a:ext cx="1900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Warped views </a:t>
              </a:r>
            </a:p>
            <a:p>
              <a:pPr algn="ctr"/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at virtual </a:t>
              </a:r>
              <a:r>
                <a:rPr lang="en-US" b="1" dirty="0">
                  <a:latin typeface="Vijaya" pitchFamily="34" charset="0"/>
                  <a:cs typeface="Vijaya" pitchFamily="34" charset="0"/>
                </a:rPr>
                <a:t>v</a:t>
              </a:r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iewpoint n</a:t>
              </a:r>
              <a:endParaRPr lang="en-US" b="1" dirty="0">
                <a:latin typeface="Vijaya" pitchFamily="34" charset="0"/>
                <a:cs typeface="Vijaya" pitchFamily="34" charset="0"/>
              </a:endParaRPr>
            </a:p>
          </p:txBody>
        </p:sp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288185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389" name="Equation" r:id="rId16" imgW="545760" imgH="177480" progId="Equation.3">
                  <p:embed/>
                </p:oleObj>
              </mc:Choice>
              <mc:Fallback>
                <p:oleObj name="Equation" r:id="rId16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3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160462" y="1061120"/>
            <a:ext cx="5630902" cy="5270778"/>
            <a:chOff x="372916" y="1061120"/>
            <a:chExt cx="5630902" cy="5270778"/>
          </a:xfrm>
        </p:grpSpPr>
        <p:grpSp>
          <p:nvGrpSpPr>
            <p:cNvPr id="23" name="Group 22"/>
            <p:cNvGrpSpPr/>
            <p:nvPr/>
          </p:nvGrpSpPr>
          <p:grpSpPr>
            <a:xfrm>
              <a:off x="372916" y="1061120"/>
              <a:ext cx="5630902" cy="5270778"/>
              <a:chOff x="372916" y="1061120"/>
              <a:chExt cx="5630902" cy="52707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372916" y="1061120"/>
                <a:ext cx="5630902" cy="5270778"/>
                <a:chOff x="372916" y="1061120"/>
                <a:chExt cx="5630902" cy="5270778"/>
              </a:xfrm>
            </p:grpSpPr>
            <p:pic>
              <p:nvPicPr>
                <p:cNvPr id="71" name="Picture 3" descr="C:\Coding\Projects\SDIBR\ConnectionInfoViewSynthesis\CVSynthesis\CVSTest\log\cWarpInfo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617" y="4221396"/>
                  <a:ext cx="1441201" cy="108090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4" name="Group 73"/>
                <p:cNvGrpSpPr/>
                <p:nvPr/>
              </p:nvGrpSpPr>
              <p:grpSpPr>
                <a:xfrm>
                  <a:off x="3005203" y="1484784"/>
                  <a:ext cx="1435379" cy="4792801"/>
                  <a:chOff x="2141597" y="1218962"/>
                  <a:chExt cx="1435379" cy="4792801"/>
                </a:xfrm>
              </p:grpSpPr>
              <p:pic>
                <p:nvPicPr>
                  <p:cNvPr id="75" name="Picture 74" descr="C:\Coding\Projects\SDIBR\ConnectionInfoViewSynthesis\CVSynthesis\CVSTest\v0.bmp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4518" y="1218962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76" descr="C:\Coding\Projects\SDIBR\ConnectionInfoViewSynthesis\CVSynthesis\CVSTest\v2.bmp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1597" y="4937420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Right Arrow 77"/>
                <p:cNvSpPr/>
                <p:nvPr/>
              </p:nvSpPr>
              <p:spPr>
                <a:xfrm>
                  <a:off x="1891920" y="158047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79" name="Right Arrow 78"/>
                <p:cNvSpPr/>
                <p:nvPr/>
              </p:nvSpPr>
              <p:spPr>
                <a:xfrm>
                  <a:off x="1891920" y="344295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80" name="Right Arrow 79"/>
                <p:cNvSpPr/>
                <p:nvPr/>
              </p:nvSpPr>
              <p:spPr>
                <a:xfrm>
                  <a:off x="1891920" y="529236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372916" y="1061120"/>
                  <a:ext cx="1618084" cy="5270778"/>
                  <a:chOff x="372916" y="1061120"/>
                  <a:chExt cx="1618084" cy="527077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372916" y="1393726"/>
                    <a:ext cx="1618084" cy="4938172"/>
                    <a:chOff x="880542" y="1124744"/>
                    <a:chExt cx="1618084" cy="4938172"/>
                  </a:xfrm>
                </p:grpSpPr>
                <p:pic>
                  <p:nvPicPr>
                    <p:cNvPr id="91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0542" y="4830893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89" name="Group 88"/>
                    <p:cNvGrpSpPr/>
                    <p:nvPr/>
                  </p:nvGrpSpPr>
                  <p:grpSpPr>
                    <a:xfrm>
                      <a:off x="882356" y="1124744"/>
                      <a:ext cx="1616270" cy="4938172"/>
                      <a:chOff x="56639" y="1537469"/>
                      <a:chExt cx="1616270" cy="4938172"/>
                    </a:xfrm>
                  </p:grpSpPr>
                  <p:grpSp>
                    <p:nvGrpSpPr>
                      <p:cNvPr id="93" name="Group 92"/>
                      <p:cNvGrpSpPr/>
                      <p:nvPr/>
                    </p:nvGrpSpPr>
                    <p:grpSpPr>
                      <a:xfrm>
                        <a:off x="56639" y="1537469"/>
                        <a:ext cx="1616270" cy="1274690"/>
                        <a:chOff x="56639" y="1068313"/>
                        <a:chExt cx="1616270" cy="1274690"/>
                      </a:xfrm>
                    </p:grpSpPr>
                    <p:pic>
                      <p:nvPicPr>
                        <p:cNvPr id="97" name="Picture 2" descr="C:\Coding\Projects\DepthEnhancementTool\DET\DETTest\Newspaper\log\cReferenceDepth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39" y="1068313"/>
                          <a:ext cx="1444984" cy="10836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8" name="Picture 4" descr="C:\Coding\Projects\DepthEnhancementTool\DET\DETTest\Newspaper\src_view_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49" y="1262882"/>
                          <a:ext cx="1440160" cy="10801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94" name="Group 93"/>
                      <p:cNvGrpSpPr/>
                      <p:nvPr/>
                    </p:nvGrpSpPr>
                    <p:grpSpPr>
                      <a:xfrm>
                        <a:off x="59879" y="3409677"/>
                        <a:ext cx="1613030" cy="3065964"/>
                        <a:chOff x="59837" y="1317885"/>
                        <a:chExt cx="1613030" cy="3065964"/>
                      </a:xfrm>
                    </p:grpSpPr>
                    <p:pic>
                      <p:nvPicPr>
                        <p:cNvPr id="95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37" y="1317885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6" name="Picture 3" descr="C:\Coding\Projects\DepthEnhancementTool\DET\DETTest\Newspaper\src_view_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269" y="3307150"/>
                          <a:ext cx="1435598" cy="10766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aphicFrame>
                <p:nvGraphicFramePr>
                  <p:cNvPr id="87" name="Object 8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537166333"/>
                      </p:ext>
                    </p:extLst>
                  </p:nvPr>
                </p:nvGraphicFramePr>
                <p:xfrm>
                  <a:off x="381571" y="1061120"/>
                  <a:ext cx="719137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0411" name="Equation" r:id="rId11" imgW="380880" imgH="177480" progId="Equation.3">
                          <p:embed/>
                        </p:oleObj>
                      </mc:Choice>
                      <mc:Fallback>
                        <p:oleObj name="Equation" r:id="rId11" imgW="3808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1571" y="1061120"/>
                                <a:ext cx="719137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8" name="Object 8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53043466"/>
                      </p:ext>
                    </p:extLst>
                  </p:nvPr>
                </p:nvGraphicFramePr>
                <p:xfrm>
                  <a:off x="392683" y="4794920"/>
                  <a:ext cx="695325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0412" name="Equation" r:id="rId13" imgW="368280" imgH="177480" progId="Equation.3">
                          <p:embed/>
                        </p:oleObj>
                      </mc:Choice>
                      <mc:Fallback>
                        <p:oleObj name="Equation" r:id="rId13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2683" y="4794920"/>
                                <a:ext cx="695325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61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840" y="344295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9" name="TextBox 98"/>
              <p:cNvSpPr txBox="1"/>
              <p:nvPr/>
            </p:nvSpPr>
            <p:spPr>
              <a:xfrm>
                <a:off x="2471898" y="4482286"/>
                <a:ext cx="21685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Vijaya" pitchFamily="34" charset="0"/>
                    <a:cs typeface="Vijaya" pitchFamily="34" charset="0"/>
                  </a:rPr>
                  <a:t>Masked Inter-view </a:t>
                </a:r>
              </a:p>
              <a:p>
                <a:pPr algn="ctr"/>
                <a:r>
                  <a:rPr lang="en-US" b="1" dirty="0" smtClean="0">
                    <a:latin typeface="Vijaya" pitchFamily="34" charset="0"/>
                    <a:cs typeface="Vijaya" pitchFamily="34" charset="0"/>
                  </a:rPr>
                  <a:t>Connection Information</a:t>
                </a:r>
                <a:endParaRPr lang="en-US" b="1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  <p:pic>
          <p:nvPicPr>
            <p:cNvPr id="101" name="Picture 100" descr="C:\Coding\Projects\SDIBR\ConnectionInfoViewSynthesis\CVSynthesis\CVSTest\v1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124" y="3334782"/>
              <a:ext cx="1432458" cy="1074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2558972" y="841563"/>
            <a:ext cx="190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Warped views </a:t>
            </a:r>
          </a:p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at virtual </a:t>
            </a:r>
            <a:r>
              <a:rPr lang="en-US" b="1" dirty="0">
                <a:latin typeface="Vijaya" pitchFamily="34" charset="0"/>
                <a:cs typeface="Vijaya" pitchFamily="34" charset="0"/>
              </a:rPr>
              <a:t>v</a:t>
            </a:r>
            <a:r>
              <a:rPr lang="en-US" b="1" dirty="0" smtClean="0">
                <a:latin typeface="Vijaya" pitchFamily="34" charset="0"/>
                <a:cs typeface="Vijaya" pitchFamily="34" charset="0"/>
              </a:rPr>
              <a:t>iewpoint n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234386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413" name="Equation" r:id="rId17" imgW="545760" imgH="177480" progId="Equation.3">
                  <p:embed/>
                </p:oleObj>
              </mc:Choice>
              <mc:Fallback>
                <p:oleObj name="Equation" r:id="rId17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ight Arrow 102"/>
          <p:cNvSpPr/>
          <p:nvPr/>
        </p:nvSpPr>
        <p:spPr>
          <a:xfrm>
            <a:off x="5835402" y="4311800"/>
            <a:ext cx="239172" cy="85799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cxnSp>
        <p:nvCxnSpPr>
          <p:cNvPr id="29" name="Elbow Connector 28"/>
          <p:cNvCxnSpPr>
            <a:stCxn id="101" idx="3"/>
            <a:endCxn id="25" idx="0"/>
          </p:cNvCxnSpPr>
          <p:nvPr/>
        </p:nvCxnSpPr>
        <p:spPr>
          <a:xfrm>
            <a:off x="4228128" y="3871954"/>
            <a:ext cx="2475477" cy="411365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75" idx="3"/>
            <a:endCxn id="25" idx="0"/>
          </p:cNvCxnSpPr>
          <p:nvPr/>
        </p:nvCxnSpPr>
        <p:spPr>
          <a:xfrm>
            <a:off x="4228128" y="2021956"/>
            <a:ext cx="2475477" cy="2261363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77" idx="3"/>
            <a:endCxn id="25" idx="2"/>
          </p:cNvCxnSpPr>
          <p:nvPr/>
        </p:nvCxnSpPr>
        <p:spPr>
          <a:xfrm flipV="1">
            <a:off x="4225207" y="5197719"/>
            <a:ext cx="2478398" cy="542695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60462" y="1061120"/>
            <a:ext cx="8884232" cy="5270778"/>
            <a:chOff x="160462" y="1061120"/>
            <a:chExt cx="8884232" cy="5270778"/>
          </a:xfrm>
        </p:grpSpPr>
        <p:grpSp>
          <p:nvGrpSpPr>
            <p:cNvPr id="26" name="Group 25"/>
            <p:cNvGrpSpPr/>
            <p:nvPr/>
          </p:nvGrpSpPr>
          <p:grpSpPr>
            <a:xfrm>
              <a:off x="160462" y="1061120"/>
              <a:ext cx="8698064" cy="5270778"/>
              <a:chOff x="174422" y="1061120"/>
              <a:chExt cx="8698064" cy="527077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74422" y="1061120"/>
                <a:ext cx="8698064" cy="5270778"/>
                <a:chOff x="372916" y="1061120"/>
                <a:chExt cx="8698064" cy="5270778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372916" y="1061120"/>
                  <a:ext cx="8698064" cy="5270778"/>
                  <a:chOff x="372916" y="1061120"/>
                  <a:chExt cx="8698064" cy="5270778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372916" y="1061120"/>
                    <a:ext cx="8698064" cy="5270778"/>
                    <a:chOff x="372916" y="1061120"/>
                    <a:chExt cx="8698064" cy="5270778"/>
                  </a:xfrm>
                </p:grpSpPr>
                <p:graphicFrame>
                  <p:nvGraphicFramePr>
                    <p:cNvPr id="47" name="Object 4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3484134274"/>
                        </p:ext>
                      </p:extLst>
                    </p:nvPr>
                  </p:nvGraphicFramePr>
                  <p:xfrm>
                    <a:off x="7993068" y="3845250"/>
                    <a:ext cx="1077912" cy="34131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81934" name="Equation" r:id="rId4" imgW="571320" imgH="177480" progId="Equation.3">
                            <p:embed/>
                          </p:oleObj>
                        </mc:Choice>
                        <mc:Fallback>
                          <p:oleObj name="Equation" r:id="rId4" imgW="571320" imgH="1774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5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993068" y="3845250"/>
                                  <a:ext cx="1077912" cy="34131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62" name="Right Arrow 61"/>
                    <p:cNvSpPr/>
                    <p:nvPr/>
                  </p:nvSpPr>
                  <p:spPr>
                    <a:xfrm>
                      <a:off x="7548678" y="4305443"/>
                      <a:ext cx="23917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pic>
                  <p:nvPicPr>
                    <p:cNvPr id="71" name="Picture 3" descr="C:\Coding\Projects\SDIBR\ConnectionInfoViewSynthesis\CVSynthesis\CVSTest\log\cWarpInfo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62617" y="4221396"/>
                      <a:ext cx="1441201" cy="108090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74" name="Group 73"/>
                    <p:cNvGrpSpPr/>
                    <p:nvPr/>
                  </p:nvGrpSpPr>
                  <p:grpSpPr>
                    <a:xfrm>
                      <a:off x="3005203" y="1484784"/>
                      <a:ext cx="1435379" cy="4792801"/>
                      <a:chOff x="2141597" y="1218962"/>
                      <a:chExt cx="1435379" cy="4792801"/>
                    </a:xfrm>
                  </p:grpSpPr>
                  <p:pic>
                    <p:nvPicPr>
                      <p:cNvPr id="75" name="Picture 74" descr="C:\Coding\Projects\SDIBR\ConnectionInfoViewSynthesis\CVSynthesis\CVSTest\v0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518" y="1218962"/>
                        <a:ext cx="1432458" cy="1074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7" name="Picture 76" descr="C:\Coding\Projects\SDIBR\ConnectionInfoViewSynthesis\CVSynthesis\CVSTest\v2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97" y="4937420"/>
                        <a:ext cx="1432458" cy="1074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78" name="Right Arrow 77"/>
                    <p:cNvSpPr/>
                    <p:nvPr/>
                  </p:nvSpPr>
                  <p:spPr>
                    <a:xfrm>
                      <a:off x="1891920" y="158047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79" name="Right Arrow 78"/>
                    <p:cNvSpPr/>
                    <p:nvPr/>
                  </p:nvSpPr>
                  <p:spPr>
                    <a:xfrm>
                      <a:off x="1891920" y="344295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80" name="Right Arrow 79"/>
                    <p:cNvSpPr/>
                    <p:nvPr/>
                  </p:nvSpPr>
                  <p:spPr>
                    <a:xfrm>
                      <a:off x="1891920" y="529236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grpSp>
                  <p:nvGrpSpPr>
                    <p:cNvPr id="84" name="Group 83"/>
                    <p:cNvGrpSpPr/>
                    <p:nvPr/>
                  </p:nvGrpSpPr>
                  <p:grpSpPr>
                    <a:xfrm>
                      <a:off x="372916" y="1061120"/>
                      <a:ext cx="1618084" cy="5270778"/>
                      <a:chOff x="372916" y="1061120"/>
                      <a:chExt cx="1618084" cy="5270778"/>
                    </a:xfrm>
                  </p:grpSpPr>
                  <p:grpSp>
                    <p:nvGrpSpPr>
                      <p:cNvPr id="85" name="Group 84"/>
                      <p:cNvGrpSpPr/>
                      <p:nvPr/>
                    </p:nvGrpSpPr>
                    <p:grpSpPr>
                      <a:xfrm>
                        <a:off x="372916" y="1393726"/>
                        <a:ext cx="1618084" cy="4938172"/>
                        <a:chOff x="880542" y="1124744"/>
                        <a:chExt cx="1618084" cy="4938172"/>
                      </a:xfrm>
                    </p:grpSpPr>
                    <p:pic>
                      <p:nvPicPr>
                        <p:cNvPr id="91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0542" y="4830893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89" name="Group 88"/>
                        <p:cNvGrpSpPr/>
                        <p:nvPr/>
                      </p:nvGrpSpPr>
                      <p:grpSpPr>
                        <a:xfrm>
                          <a:off x="882356" y="1124744"/>
                          <a:ext cx="1616270" cy="4938172"/>
                          <a:chOff x="56639" y="1537469"/>
                          <a:chExt cx="1616270" cy="4938172"/>
                        </a:xfrm>
                      </p:grpSpPr>
                      <p:grpSp>
                        <p:nvGrpSpPr>
                          <p:cNvPr id="93" name="Group 92"/>
                          <p:cNvGrpSpPr/>
                          <p:nvPr/>
                        </p:nvGrpSpPr>
                        <p:grpSpPr>
                          <a:xfrm>
                            <a:off x="56639" y="1537469"/>
                            <a:ext cx="1616270" cy="1274690"/>
                            <a:chOff x="56639" y="1068313"/>
                            <a:chExt cx="1616270" cy="1274690"/>
                          </a:xfrm>
                        </p:grpSpPr>
                        <p:pic>
                          <p:nvPicPr>
                            <p:cNvPr id="97" name="Picture 2" descr="C:\Coding\Projects\DepthEnhancementTool\DET\DETTest\Newspaper\log\cReferenceDepth0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639" y="1068313"/>
                              <a:ext cx="1444984" cy="108367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98" name="Picture 4" descr="C:\Coding\Projects\DepthEnhancementTool\DET\DETTest\Newspaper\src_view_0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2749" y="1262882"/>
                              <a:ext cx="1440160" cy="108012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94" name="Group 93"/>
                          <p:cNvGrpSpPr/>
                          <p:nvPr/>
                        </p:nvGrpSpPr>
                        <p:grpSpPr>
                          <a:xfrm>
                            <a:off x="59879" y="3409677"/>
                            <a:ext cx="1613030" cy="3065964"/>
                            <a:chOff x="59837" y="1317885"/>
                            <a:chExt cx="1613030" cy="3065964"/>
                          </a:xfrm>
                        </p:grpSpPr>
                        <p:pic>
                          <p:nvPicPr>
                            <p:cNvPr id="95" name="Picture 4" descr="C:\Coding\Projects\DepthEnhancementTool\DET\DETTest\Newspaper\log\cReferenceDepth2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9837" y="1317885"/>
                              <a:ext cx="1444985" cy="10836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96" name="Picture 3" descr="C:\Coding\Projects\DepthEnhancementTool\DET\DETTest\Newspaper\src_view_2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7269" y="3307150"/>
                              <a:ext cx="1435598" cy="107669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graphicFrame>
                    <p:nvGraphicFramePr>
                      <p:cNvPr id="87" name="Object 86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2085841313"/>
                          </p:ext>
                        </p:extLst>
                      </p:nvPr>
                    </p:nvGraphicFramePr>
                    <p:xfrm>
                      <a:off x="381571" y="1061120"/>
                      <a:ext cx="719137" cy="34131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81935" name="Equation" r:id="rId13" imgW="380880" imgH="177480" progId="Equation.3">
                              <p:embed/>
                            </p:oleObj>
                          </mc:Choice>
                          <mc:Fallback>
                            <p:oleObj name="Equation" r:id="rId13" imgW="380880" imgH="1774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4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81571" y="1061120"/>
                                    <a:ext cx="719137" cy="3413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88" name="Object 87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3166033111"/>
                          </p:ext>
                        </p:extLst>
                      </p:nvPr>
                    </p:nvGraphicFramePr>
                    <p:xfrm>
                      <a:off x="392683" y="4794920"/>
                      <a:ext cx="695325" cy="34131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81936" name="Equation" r:id="rId15" imgW="368280" imgH="177480" progId="Equation.3">
                              <p:embed/>
                            </p:oleObj>
                          </mc:Choice>
                          <mc:Fallback>
                            <p:oleObj name="Equation" r:id="rId15" imgW="368280" imgH="1774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6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92683" y="4794920"/>
                                    <a:ext cx="695325" cy="3413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pic>
                  <p:nvPicPr>
                    <p:cNvPr id="61" name="Picture 2" descr="C:\Coding\Projects\DepthEnhancementTool\DET\DETTest\Newspaper\src_view_1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50840" y="3442953"/>
                      <a:ext cx="1440160" cy="10801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2471898" y="4482286"/>
                    <a:ext cx="216854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latin typeface="Vijaya" pitchFamily="34" charset="0"/>
                        <a:cs typeface="Vijaya" pitchFamily="34" charset="0"/>
                      </a:rPr>
                      <a:t>Masked Inter-view </a:t>
                    </a:r>
                  </a:p>
                  <a:p>
                    <a:pPr algn="ctr"/>
                    <a:r>
                      <a:rPr lang="en-US" b="1" dirty="0" smtClean="0">
                        <a:latin typeface="Vijaya" pitchFamily="34" charset="0"/>
                        <a:cs typeface="Vijaya" pitchFamily="34" charset="0"/>
                      </a:rPr>
                      <a:t>Connection Information</a:t>
                    </a:r>
                    <a:endParaRPr lang="en-US" b="1" dirty="0">
                      <a:latin typeface="Vijaya" pitchFamily="34" charset="0"/>
                      <a:cs typeface="Vijaya" pitchFamily="34" charset="0"/>
                    </a:endParaRPr>
                  </a:p>
                </p:txBody>
              </p:sp>
            </p:grpSp>
            <p:pic>
              <p:nvPicPr>
                <p:cNvPr id="101" name="Picture 100" descr="C:\Coding\Projects\SDIBR\ConnectionInfoViewSynthesis\CVSynthesis\CVSTest\v1.bmp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124" y="3334782"/>
                  <a:ext cx="1432458" cy="1074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" name="Rectangle 24"/>
              <p:cNvSpPr/>
              <p:nvPr/>
            </p:nvSpPr>
            <p:spPr>
              <a:xfrm>
                <a:off x="6123434" y="4283319"/>
                <a:ext cx="1188261" cy="9144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Connection-Adaptive </a:t>
                </a:r>
              </a:p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Pixel Intensity Estimation</a:t>
                </a:r>
                <a:endParaRPr lang="en-US" sz="14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</p:grpSp>
        <p:pic>
          <p:nvPicPr>
            <p:cNvPr id="76070" name="Picture 294" descr="C:\Coding\Projects\DepthEnhancementTool\DET\DETTest\Newspaper\VSRS3.5_VirtualView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4446" y="4186563"/>
              <a:ext cx="1450248" cy="1087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2558972" y="841563"/>
            <a:ext cx="190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Warped views </a:t>
            </a:r>
          </a:p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at virtual </a:t>
            </a:r>
            <a:r>
              <a:rPr lang="en-US" b="1" dirty="0">
                <a:latin typeface="Vijaya" pitchFamily="34" charset="0"/>
                <a:cs typeface="Vijaya" pitchFamily="34" charset="0"/>
              </a:rPr>
              <a:t>v</a:t>
            </a:r>
            <a:r>
              <a:rPr lang="en-US" b="1" dirty="0" smtClean="0">
                <a:latin typeface="Vijaya" pitchFamily="34" charset="0"/>
                <a:cs typeface="Vijaya" pitchFamily="34" charset="0"/>
              </a:rPr>
              <a:t>iewpoint n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257426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7" name="Equation" r:id="rId20" imgW="545760" imgH="177480" progId="Equation.3">
                  <p:embed/>
                </p:oleObj>
              </mc:Choice>
              <mc:Fallback>
                <p:oleObj name="Equation" r:id="rId20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2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Rendering with 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Connection Information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34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107504" y="1925665"/>
            <a:ext cx="4371176" cy="2746137"/>
            <a:chOff x="2198526" y="1700808"/>
            <a:chExt cx="4371176" cy="2746137"/>
          </a:xfrm>
        </p:grpSpPr>
        <p:grpSp>
          <p:nvGrpSpPr>
            <p:cNvPr id="29" name="Group 28"/>
            <p:cNvGrpSpPr/>
            <p:nvPr/>
          </p:nvGrpSpPr>
          <p:grpSpPr>
            <a:xfrm>
              <a:off x="2846598" y="2276872"/>
              <a:ext cx="3541229" cy="1864586"/>
              <a:chOff x="4482183" y="1924455"/>
              <a:chExt cx="3541229" cy="186458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5930627" y="2934868"/>
                <a:ext cx="914400" cy="85417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ea typeface="Tahoma" pitchFamily="34" charset="0"/>
                    <a:cs typeface="Times New Roman" pitchFamily="18" charset="0"/>
                  </a:rPr>
                  <a:t>VSRS+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12" name="Straight Arrow Connector 11"/>
              <p:cNvCxnSpPr>
                <a:endCxn id="4" idx="1"/>
              </p:cNvCxnSpPr>
              <p:nvPr/>
            </p:nvCxnSpPr>
            <p:spPr>
              <a:xfrm>
                <a:off x="5676503" y="3361954"/>
                <a:ext cx="25412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4" idx="3"/>
                <a:endCxn id="117" idx="1"/>
              </p:cNvCxnSpPr>
              <p:nvPr/>
            </p:nvCxnSpPr>
            <p:spPr>
              <a:xfrm flipV="1">
                <a:off x="6845027" y="3353000"/>
                <a:ext cx="247253" cy="89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5" name="Picture 4" descr="C:\Coding\Projects\SDIBR\ConnectionInfoViewSynthesis\CVSynthesis\CVSTest\log\cInfo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183" y="1924455"/>
                <a:ext cx="920694" cy="69052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Elbow Connector 18"/>
              <p:cNvCxnSpPr>
                <a:stCxn id="115" idx="3"/>
                <a:endCxn id="4" idx="0"/>
              </p:cNvCxnSpPr>
              <p:nvPr/>
            </p:nvCxnSpPr>
            <p:spPr>
              <a:xfrm>
                <a:off x="5402877" y="2269716"/>
                <a:ext cx="984950" cy="6651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7" name="Picture 294" descr="C:\Coding\Projects\DepthEnhancementTool\DET\DETTest\Newspaper\VSRS3.5_VirtualView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2280" y="3003825"/>
                <a:ext cx="931132" cy="698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2198526" y="1700808"/>
              <a:ext cx="2111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Inter-view </a:t>
              </a:r>
            </a:p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connection information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666350" y="3321307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1600" dirty="0" smtClean="0">
                <a:latin typeface="Times New Roman" pitchFamily="18" charset="0"/>
                <a:cs typeface="Times New Roman" pitchFamily="18" charset="0"/>
              </a:endParaRPr>
            </a:p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Depth Maps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334556" y="4108391"/>
              <a:ext cx="1235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Virtual View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5676141" y="4021433"/>
              <a:ext cx="2491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6" name="Straight Arrow Connector 135"/>
          <p:cNvCxnSpPr/>
          <p:nvPr/>
        </p:nvCxnSpPr>
        <p:spPr>
          <a:xfrm>
            <a:off x="1945845" y="3608383"/>
            <a:ext cx="254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1945845" y="4279448"/>
            <a:ext cx="254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2"/>
          </p:cNvCxnSpPr>
          <p:nvPr/>
        </p:nvCxnSpPr>
        <p:spPr>
          <a:xfrm flipV="1">
            <a:off x="2661220" y="4366315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935008" y="4365104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2358944" y="4365104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785780" y="4756502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Multi View Video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727687" y="3501008"/>
            <a:ext cx="914400" cy="8541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VSRS 3.5</a:t>
            </a:r>
            <a:endParaRPr lang="en-US" dirty="0">
              <a:solidFill>
                <a:schemeClr val="tx1"/>
              </a:solidFill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473563" y="4221087"/>
            <a:ext cx="25412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3"/>
            <a:endCxn id="36" idx="1"/>
          </p:cNvCxnSpPr>
          <p:nvPr/>
        </p:nvCxnSpPr>
        <p:spPr>
          <a:xfrm flipV="1">
            <a:off x="7642087" y="3919140"/>
            <a:ext cx="247253" cy="89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294" descr="C:\Coding\Projects\DepthEnhancementTool\DET\DETTest\Newspaper\VSRS3.5_VirtualView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340" y="3569965"/>
            <a:ext cx="931132" cy="69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098995" y="3535030"/>
            <a:ext cx="1194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Depth Maps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7480226" y="4365104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904162" y="4365104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30998" y="4756502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Multi View Video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478116" y="3760783"/>
            <a:ext cx="254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716016" y="1628800"/>
            <a:ext cx="72008" cy="3960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4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→ MDCTA/ED 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038068"/>
              </p:ext>
            </p:extLst>
          </p:nvPr>
        </p:nvGraphicFramePr>
        <p:xfrm>
          <a:off x="1403648" y="1772816"/>
          <a:ext cx="6625940" cy="4099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6385"/>
                <a:gridCol w="1020160"/>
                <a:gridCol w="920745"/>
                <a:gridCol w="682363"/>
                <a:gridCol w="655817"/>
                <a:gridCol w="903245"/>
                <a:gridCol w="824936"/>
                <a:gridCol w="822289"/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ysClr val="windowText" lastClr="000000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ysClr val="windowText" lastClr="000000"/>
                          </a:solidFill>
                        </a:rPr>
                        <a:t>MDCTA/ED→VSRS+</a:t>
                      </a:r>
                      <a:endParaRPr lang="en-US" sz="11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37.96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36.88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36.89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29.37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29.85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30.50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30.81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34.10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34.43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9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" y="270892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Depth Enhancement </a:t>
            </a: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Tool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19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MPEG/D→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302388"/>
              </p:ext>
            </p:extLst>
          </p:nvPr>
        </p:nvGraphicFramePr>
        <p:xfrm>
          <a:off x="845238" y="1700808"/>
          <a:ext cx="7453523" cy="426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96385"/>
                <a:gridCol w="1020160"/>
                <a:gridCol w="920745"/>
                <a:gridCol w="682363"/>
                <a:gridCol w="655817"/>
                <a:gridCol w="903245"/>
                <a:gridCol w="824936"/>
                <a:gridCol w="822289"/>
                <a:gridCol w="827583"/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MDCTA/ED→VSRS+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Connection </a:t>
                      </a:r>
                      <a:endParaRPr 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39.46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37.96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38.13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37.00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29.85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29.60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30.81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30.70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34.10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34.43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33.50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7" name="Picture 7" descr="C:\Coding\Exps\sub_results\vsrs_3.5\crop_undo_dancer_3_30f_original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" y="1019719"/>
            <a:ext cx="4412802" cy="24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Coding\Exps\sub_results\vsrs_3.5\crop_undo_dancer_3_30f_mpe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53151"/>
            <a:ext cx="4412801" cy="24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1188" y="328498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6205" y="608400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338378" y="1297998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4770" y="15567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10279" y="322250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32379" y="2401454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Undo Dancer 3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30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" y="3711102"/>
            <a:ext cx="4230596" cy="237290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528727" y="4161650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815" y="3738400"/>
            <a:ext cx="4181927" cy="2345604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6193769" y="4317417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74239" y="590863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8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0584"/>
            <a:ext cx="4807805" cy="27167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902" y="775964"/>
            <a:ext cx="4807807" cy="2716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189396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159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7151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091568" y="3973463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835191" y="107387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27" y="3548460"/>
            <a:ext cx="4807807" cy="27167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94714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198870" y="384377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57" y="3789685"/>
            <a:ext cx="4317135" cy="243946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67" y="3789685"/>
            <a:ext cx="4355976" cy="2461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189396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Street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7151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94714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30" y="877912"/>
            <a:ext cx="4444568" cy="251147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4335027" y="1456708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53369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751074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22" y="3622775"/>
            <a:ext cx="4710004" cy="2661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0" y="1893960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794714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4954"/>
            <a:ext cx="4582269" cy="25892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7151" y="6099573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134" y="845518"/>
            <a:ext cx="4644008" cy="2624172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4335027" y="1456708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253369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751074" y="4508761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26" y="833525"/>
            <a:ext cx="4753746" cy="2662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520" y="6165304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MDCTA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724128" y="2391395"/>
            <a:ext cx="1042297" cy="92380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0" y="19799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9635" y="1656742"/>
            <a:ext cx="2812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Street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250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49" y="3495623"/>
            <a:ext cx="4898803" cy="276814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7956376" y="5227059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58308" y="601199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8" y="3541172"/>
            <a:ext cx="4898803" cy="2768148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3563279" y="516478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3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478" y="3717032"/>
            <a:ext cx="3658587" cy="2523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687870"/>
            <a:ext cx="3597314" cy="2499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79" y="910916"/>
            <a:ext cx="3676020" cy="25922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512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MDCTA/ED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1173" y="3180038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09702" y="6013717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43608" y="1856400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16216" y="1874706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295711" y="4622949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04981" y="4581128"/>
            <a:ext cx="1364916" cy="1356575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1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" y="2475973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Rendering with Structured-Depth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pic>
        <p:nvPicPr>
          <p:cNvPr id="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89" y="0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Principal Depth Map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54830" y="1419178"/>
            <a:ext cx="8646039" cy="4458094"/>
            <a:chOff x="326899" y="986161"/>
            <a:chExt cx="8646039" cy="4458094"/>
          </a:xfrm>
        </p:grpSpPr>
        <p:grpSp>
          <p:nvGrpSpPr>
            <p:cNvPr id="4" name="Group 3"/>
            <p:cNvGrpSpPr/>
            <p:nvPr/>
          </p:nvGrpSpPr>
          <p:grpSpPr>
            <a:xfrm>
              <a:off x="326899" y="986161"/>
              <a:ext cx="8646039" cy="4458094"/>
              <a:chOff x="326899" y="986161"/>
              <a:chExt cx="8646039" cy="445809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26899" y="986161"/>
                <a:ext cx="8646039" cy="4458094"/>
                <a:chOff x="-222976" y="986161"/>
                <a:chExt cx="8749645" cy="4458094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-222976" y="986161"/>
                  <a:ext cx="8749645" cy="4177151"/>
                  <a:chOff x="-222976" y="986161"/>
                  <a:chExt cx="8749645" cy="4177151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-222976" y="986161"/>
                    <a:ext cx="8749645" cy="4177151"/>
                    <a:chOff x="-150163" y="986161"/>
                    <a:chExt cx="8749645" cy="4177151"/>
                  </a:xfrm>
                </p:grpSpPr>
                <p:grpSp>
                  <p:nvGrpSpPr>
                    <p:cNvPr id="50" name="Group 49"/>
                    <p:cNvGrpSpPr/>
                    <p:nvPr/>
                  </p:nvGrpSpPr>
                  <p:grpSpPr>
                    <a:xfrm>
                      <a:off x="-150163" y="1700808"/>
                      <a:ext cx="6875629" cy="2952328"/>
                      <a:chOff x="-256165" y="1408633"/>
                      <a:chExt cx="6875629" cy="2952328"/>
                    </a:xfrm>
                  </p:grpSpPr>
                  <p:sp>
                    <p:nvSpPr>
                      <p:cNvPr id="3" name="Rectangle 2"/>
                      <p:cNvSpPr/>
                      <p:nvPr/>
                    </p:nvSpPr>
                    <p:spPr>
                      <a:xfrm>
                        <a:off x="2770386" y="2356976"/>
                        <a:ext cx="2467683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b="1" dirty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Depth Consistency </a:t>
                        </a:r>
                        <a:r>
                          <a:rPr lang="en-US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Testing</a:t>
                        </a:r>
                        <a:endParaRPr lang="en-US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graphicFrame>
                    <p:nvGraphicFramePr>
                      <p:cNvPr id="7" name="Object 6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662627810"/>
                          </p:ext>
                        </p:extLst>
                      </p:nvPr>
                    </p:nvGraphicFramePr>
                    <p:xfrm>
                      <a:off x="4521200" y="3346450"/>
                      <a:ext cx="101600" cy="165100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7046" name="Equation" r:id="rId4" imgW="101520" imgH="164880" progId="Equation.3">
                              <p:embed/>
                            </p:oleObj>
                          </mc:Choice>
                          <mc:Fallback>
                            <p:oleObj name="Equation" r:id="rId4" imgW="101520" imgH="164880" progId="Equation.3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5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521200" y="3346450"/>
                                    <a:ext cx="101600" cy="1651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pSp>
                    <p:nvGrpSpPr>
                      <p:cNvPr id="5" name="Group 4"/>
                      <p:cNvGrpSpPr/>
                      <p:nvPr/>
                    </p:nvGrpSpPr>
                    <p:grpSpPr>
                      <a:xfrm>
                        <a:off x="-256165" y="1932005"/>
                        <a:ext cx="2662373" cy="2169835"/>
                        <a:chOff x="-258458" y="1976383"/>
                        <a:chExt cx="2662373" cy="2169835"/>
                      </a:xfrm>
                    </p:grpSpPr>
                    <p:pic>
                      <p:nvPicPr>
                        <p:cNvPr id="19" name="Picture 3" descr="C:\Papers\Publish\EUSIPCO\Presentation\WarpDepth2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58458" y="1976383"/>
                          <a:ext cx="1864142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8" name="Picture 2" descr="C:\Papers\Publish\EUSIPCO\Presentation\WarpDepth11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288" y="2532162"/>
                          <a:ext cx="1864143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3" name="Picture 7" descr="C:\Papers\Publish\EUSIPCO\Presentation\WarpDepth0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72" y="2748186"/>
                          <a:ext cx="1864143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5424353" y="1408633"/>
                        <a:ext cx="936104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Inter-view</a:t>
                        </a:r>
                      </a:p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connection Information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5424636" y="3308859"/>
                        <a:ext cx="935821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Consistent Depth Values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cxnSp>
                    <p:nvCxnSpPr>
                      <p:cNvPr id="43" name="Elbow Connector 42"/>
                      <p:cNvCxnSpPr>
                        <a:stCxn id="3" idx="0"/>
                        <a:endCxn id="28" idx="1"/>
                      </p:cNvCxnSpPr>
                      <p:nvPr/>
                    </p:nvCxnSpPr>
                    <p:spPr>
                      <a:xfrm rot="5400000" flipH="1" flipV="1">
                        <a:off x="4503144" y="1435768"/>
                        <a:ext cx="422292" cy="1420125"/>
                      </a:xfrm>
                      <a:prstGeom prst="bentConnector2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Arrow Connector 46"/>
                      <p:cNvCxnSpPr>
                        <a:stCxn id="28" idx="3"/>
                        <a:endCxn id="56" idx="1"/>
                      </p:cNvCxnSpPr>
                      <p:nvPr/>
                    </p:nvCxnSpPr>
                    <p:spPr>
                      <a:xfrm flipV="1">
                        <a:off x="6360457" y="1932672"/>
                        <a:ext cx="259007" cy="201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/>
                      <p:cNvCxnSpPr>
                        <a:stCxn id="29" idx="3"/>
                        <a:endCxn id="41" idx="1"/>
                      </p:cNvCxnSpPr>
                      <p:nvPr/>
                    </p:nvCxnSpPr>
                    <p:spPr>
                      <a:xfrm>
                        <a:off x="6360457" y="3834910"/>
                        <a:ext cx="248443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/>
                      <p:cNvCxnSpPr/>
                      <p:nvPr/>
                    </p:nvCxnSpPr>
                    <p:spPr>
                      <a:xfrm>
                        <a:off x="2406032" y="2892783"/>
                        <a:ext cx="364354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1" name="Rectangle 50"/>
                    <p:cNvSpPr/>
                    <p:nvPr/>
                  </p:nvSpPr>
                  <p:spPr>
                    <a:xfrm>
                      <a:off x="6714902" y="986161"/>
                      <a:ext cx="1874018" cy="584775"/>
                    </a:xfrm>
                    <a:prstGeom prst="rect">
                      <a:avLst/>
                    </a:prstGeom>
                    <a:ln w="19050"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Inter-view  </a:t>
                      </a:r>
                    </a:p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Connection Information</a:t>
                      </a:r>
                      <a:endParaRPr lang="en-US" sz="1600" b="1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52" name="Rectangle 51"/>
                    <p:cNvSpPr/>
                    <p:nvPr/>
                  </p:nvSpPr>
                  <p:spPr>
                    <a:xfrm>
                      <a:off x="6725466" y="4824758"/>
                      <a:ext cx="1874016" cy="338554"/>
                    </a:xfrm>
                    <a:prstGeom prst="rect">
                      <a:avLst/>
                    </a:prstGeom>
                    <a:ln w="19050"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latin typeface="Vijaya" pitchFamily="34" charset="0"/>
                          <a:cs typeface="Vijaya" pitchFamily="34" charset="0"/>
                        </a:rPr>
                        <a:t>Principal Depth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Vijaya" pitchFamily="34" charset="0"/>
                          <a:cs typeface="Vijaya" pitchFamily="34" charset="0"/>
                        </a:rPr>
                        <a:t>Map</a:t>
                      </a:r>
                    </a:p>
                  </p:txBody>
                </p:sp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88193" y="4449466"/>
                      <a:ext cx="2186125" cy="338554"/>
                    </a:xfrm>
                    <a:prstGeom prst="rect">
                      <a:avLst/>
                    </a:prstGeom>
                    <a:ln w="19050">
                      <a:solidFill>
                        <a:schemeClr val="tx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Estimated Depth Maps</a:t>
                      </a:r>
                      <a:endParaRPr lang="en-US" sz="1600" b="1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cxnSp>
                <p:nvCxnSpPr>
                  <p:cNvPr id="6" name="Straight Arrow Connector 5"/>
                  <p:cNvCxnSpPr>
                    <a:stCxn id="28" idx="2"/>
                    <a:endCxn id="29" idx="0"/>
                  </p:cNvCxnSpPr>
                  <p:nvPr/>
                </p:nvCxnSpPr>
                <p:spPr>
                  <a:xfrm>
                    <a:off x="5925594" y="2752910"/>
                    <a:ext cx="142" cy="848124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35" name="Object 3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31965205"/>
                    </p:ext>
                  </p:extLst>
                </p:nvPr>
              </p:nvGraphicFramePr>
              <p:xfrm>
                <a:off x="7445644" y="5111721"/>
                <a:ext cx="288032" cy="3325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7047" name="Equation" r:id="rId9" imgW="164880" imgH="190440" progId="Equation.3">
                        <p:embed/>
                      </p:oleObj>
                    </mc:Choice>
                    <mc:Fallback>
                      <p:oleObj name="Equation" r:id="rId9" imgW="164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445644" y="5111721"/>
                              <a:ext cx="288032" cy="3325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pic>
            <p:nvPicPr>
              <p:cNvPr id="56" name="Picture 4" descr="C:\Coding\Projects\SDIBR\ConnectionInfoViewSynthesis\CVSynthesis\CVSTest\log\cInfo.bmp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1112" y="1534325"/>
                <a:ext cx="1841389" cy="138104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532" descr="C:\Coding\Projects\DepthEnhancementTool\DET\DETTest\Newspaper\log\EnhancedDepthMap01.bmp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0673" y="3428735"/>
                <a:ext cx="1862265" cy="1396699"/>
              </a:xfrm>
              <a:prstGeom prst="rect">
                <a:avLst/>
              </a:prstGeom>
              <a:noFill/>
              <a:ln w="19050">
                <a:solidFill>
                  <a:schemeClr val="tx1">
                    <a:alpha val="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3" name="Elbow Connector 12"/>
            <p:cNvCxnSpPr>
              <a:stCxn id="3" idx="2"/>
              <a:endCxn id="29" idx="1"/>
            </p:cNvCxnSpPr>
            <p:nvPr/>
          </p:nvCxnSpPr>
          <p:spPr>
            <a:xfrm rot="16200000" flipH="1">
              <a:off x="5025722" y="3212375"/>
              <a:ext cx="425832" cy="140358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7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Structured Depth Maps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15860" y="2420888"/>
            <a:ext cx="8235939" cy="2519857"/>
            <a:chOff x="515860" y="1052736"/>
            <a:chExt cx="8235939" cy="2519857"/>
          </a:xfrm>
        </p:grpSpPr>
        <p:grpSp>
          <p:nvGrpSpPr>
            <p:cNvPr id="47" name="Group 46"/>
            <p:cNvGrpSpPr/>
            <p:nvPr/>
          </p:nvGrpSpPr>
          <p:grpSpPr>
            <a:xfrm>
              <a:off x="515860" y="1052736"/>
              <a:ext cx="8235939" cy="2519857"/>
              <a:chOff x="219302" y="1545021"/>
              <a:chExt cx="8235939" cy="251985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9302" y="1545021"/>
                <a:ext cx="8235939" cy="2519857"/>
                <a:chOff x="219302" y="1197458"/>
                <a:chExt cx="8235939" cy="2519857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219302" y="1485490"/>
                  <a:ext cx="8235939" cy="2231825"/>
                  <a:chOff x="143102" y="2300212"/>
                  <a:chExt cx="8235939" cy="2231825"/>
                </a:xfrm>
              </p:grpSpPr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143102" y="2300212"/>
                    <a:ext cx="8235939" cy="2231825"/>
                    <a:chOff x="143102" y="2300212"/>
                    <a:chExt cx="8235939" cy="2231825"/>
                  </a:xfrm>
                </p:grpSpPr>
                <p:grpSp>
                  <p:nvGrpSpPr>
                    <p:cNvPr id="68" name="Group 67"/>
                    <p:cNvGrpSpPr/>
                    <p:nvPr/>
                  </p:nvGrpSpPr>
                  <p:grpSpPr>
                    <a:xfrm>
                      <a:off x="143102" y="2300212"/>
                      <a:ext cx="8012061" cy="2231825"/>
                      <a:chOff x="143102" y="2300212"/>
                      <a:chExt cx="8012061" cy="2231825"/>
                    </a:xfrm>
                  </p:grpSpPr>
                  <p:grpSp>
                    <p:nvGrpSpPr>
                      <p:cNvPr id="73" name="Group 72"/>
                      <p:cNvGrpSpPr/>
                      <p:nvPr/>
                    </p:nvGrpSpPr>
                    <p:grpSpPr>
                      <a:xfrm>
                        <a:off x="143102" y="2300212"/>
                        <a:ext cx="8012061" cy="2231825"/>
                        <a:chOff x="143102" y="2300212"/>
                        <a:chExt cx="8012061" cy="2231825"/>
                      </a:xfrm>
                    </p:grpSpPr>
                    <p:grpSp>
                      <p:nvGrpSpPr>
                        <p:cNvPr id="75" name="Group 74"/>
                        <p:cNvGrpSpPr/>
                        <p:nvPr/>
                      </p:nvGrpSpPr>
                      <p:grpSpPr>
                        <a:xfrm>
                          <a:off x="1609719" y="2430130"/>
                          <a:ext cx="6545444" cy="2101907"/>
                          <a:chOff x="1926419" y="2420605"/>
                          <a:chExt cx="6545444" cy="2101907"/>
                        </a:xfrm>
                      </p:grpSpPr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1926419" y="3400200"/>
                            <a:ext cx="1863199" cy="369332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 lvl="0" algn="ctr"/>
                            <a:r>
                              <a:rPr lang="en-US" dirty="0" smtClean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Principal Depth </a:t>
                            </a:r>
                            <a:r>
                              <a:rPr lang="en-US" dirty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Map</a:t>
                            </a:r>
                          </a:p>
                        </p:txBody>
                      </p:sp>
                      <p:grpSp>
                        <p:nvGrpSpPr>
                          <p:cNvPr id="80" name="Group 79"/>
                          <p:cNvGrpSpPr/>
                          <p:nvPr/>
                        </p:nvGrpSpPr>
                        <p:grpSpPr>
                          <a:xfrm>
                            <a:off x="3795862" y="2420605"/>
                            <a:ext cx="4676001" cy="2101907"/>
                            <a:chOff x="3236819" y="2420605"/>
                            <a:chExt cx="4676001" cy="2101907"/>
                          </a:xfrm>
                        </p:grpSpPr>
                        <p:sp>
                          <p:nvSpPr>
                            <p:cNvPr id="84" name="Rectangle 83"/>
                            <p:cNvSpPr/>
                            <p:nvPr/>
                          </p:nvSpPr>
                          <p:spPr>
                            <a:xfrm>
                              <a:off x="3236819" y="3814626"/>
                              <a:ext cx="4676001" cy="707886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pPr lvl="0" algn="ctr"/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A set of auxiliary </a:t>
                              </a:r>
                              <a:r>
                                <a:rPr lang="en-US" sz="2000" dirty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d</a:t>
                              </a:r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epth </a:t>
                              </a:r>
                              <a:r>
                                <a:rPr lang="en-US" sz="2000" dirty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i</a:t>
                              </a:r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nformation at given </a:t>
                              </a:r>
                            </a:p>
                            <a:p>
                              <a:pPr lvl="0" algn="ctr"/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auxiliary points</a:t>
                              </a:r>
                              <a:endParaRPr lang="en-US" sz="2000" dirty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5" name="Group 84"/>
                            <p:cNvGrpSpPr/>
                            <p:nvPr/>
                          </p:nvGrpSpPr>
                          <p:grpSpPr>
                            <a:xfrm>
                              <a:off x="4037433" y="2420605"/>
                              <a:ext cx="3039983" cy="1075850"/>
                              <a:chOff x="4037433" y="2420605"/>
                              <a:chExt cx="3039983" cy="1075850"/>
                            </a:xfrm>
                          </p:grpSpPr>
                          <p:pic>
                            <p:nvPicPr>
                              <p:cNvPr id="86" name="Picture 2" descr="C:\Coding\Projects\DepthEnhancementTool\DET\DETTest\Newspaper\au0.bmp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37433" y="2436413"/>
                                <a:ext cx="1413389" cy="106004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87" name="Picture 3" descr="C:\Coding\Projects\DepthEnhancementTool\DET\DETTest\Newspaper\au2.bmp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667195" y="2420605"/>
                                <a:ext cx="1410221" cy="105766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>
                            <a:off x="4041651" y="2904698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2" name="Oval 81"/>
                          <p:cNvSpPr/>
                          <p:nvPr/>
                        </p:nvSpPr>
                        <p:spPr>
                          <a:xfrm>
                            <a:off x="4184067" y="2903085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3" name="Oval 82"/>
                          <p:cNvSpPr/>
                          <p:nvPr/>
                        </p:nvSpPr>
                        <p:spPr>
                          <a:xfrm>
                            <a:off x="4327494" y="2904698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76" name="Left Brace 75"/>
                        <p:cNvSpPr/>
                        <p:nvPr/>
                      </p:nvSpPr>
                      <p:spPr>
                        <a:xfrm>
                          <a:off x="1390930" y="2300212"/>
                          <a:ext cx="311277" cy="1300377"/>
                        </a:xfrm>
                        <a:prstGeom prst="leftBrace">
                          <a:avLst/>
                        </a:prstGeom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77" name="Right Brace 76"/>
                        <p:cNvSpPr/>
                        <p:nvPr/>
                      </p:nvSpPr>
                      <p:spPr>
                        <a:xfrm>
                          <a:off x="7880176" y="2300212"/>
                          <a:ext cx="274987" cy="1300377"/>
                        </a:xfrm>
                        <a:prstGeom prst="rightBrace">
                          <a:avLst/>
                        </a:prstGeom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143102" y="2563935"/>
                          <a:ext cx="1116011" cy="707886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lvl="0" algn="ctr"/>
                          <a:r>
                            <a:rPr lang="en-US" sz="2000" dirty="0" smtClean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Structured </a:t>
                          </a:r>
                        </a:p>
                        <a:p>
                          <a:pPr lvl="0" algn="ctr"/>
                          <a:r>
                            <a:rPr lang="en-US" sz="2000" dirty="0" smtClean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Depth Map</a:t>
                          </a:r>
                          <a:endParaRPr lang="en-US" sz="2000" dirty="0">
                            <a:solidFill>
                              <a:prstClr val="black"/>
                            </a:solidFill>
                            <a:latin typeface="Vijaya" pitchFamily="34" charset="0"/>
                            <a:cs typeface="Vijaya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74" name="Left Brace 73"/>
                      <p:cNvSpPr/>
                      <p:nvPr/>
                    </p:nvSpPr>
                    <p:spPr>
                      <a:xfrm>
                        <a:off x="3456059" y="2300212"/>
                        <a:ext cx="311277" cy="1300377"/>
                      </a:xfrm>
                      <a:prstGeom prst="leftBrac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69" name="Oval 68"/>
                    <p:cNvSpPr/>
                    <p:nvPr/>
                  </p:nvSpPr>
                  <p:spPr>
                    <a:xfrm>
                      <a:off x="7547571" y="2923748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7689987" y="2922135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7833414" y="2923748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Right Brace 71"/>
                    <p:cNvSpPr/>
                    <p:nvPr/>
                  </p:nvSpPr>
                  <p:spPr>
                    <a:xfrm>
                      <a:off x="8104054" y="2300947"/>
                      <a:ext cx="274987" cy="1297775"/>
                    </a:xfrm>
                    <a:prstGeom prst="rightBrac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119423" y="2753804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=</a:t>
                    </a:r>
                    <a:endParaRPr lang="en-US" dirty="0"/>
                  </a:p>
                </p:txBody>
              </p:sp>
            </p:grpSp>
            <p:graphicFrame>
              <p:nvGraphicFramePr>
                <p:cNvPr id="58" name="Object 5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86340154"/>
                    </p:ext>
                  </p:extLst>
                </p:nvPr>
              </p:nvGraphicFramePr>
              <p:xfrm>
                <a:off x="2332561" y="1197458"/>
                <a:ext cx="550863" cy="3667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680" name="Equation" r:id="rId7" imgW="291960" imgH="190440" progId="Equation.3">
                        <p:embed/>
                      </p:oleObj>
                    </mc:Choice>
                    <mc:Fallback>
                      <p:oleObj name="Equation" r:id="rId7" imgW="29196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32561" y="1197458"/>
                              <a:ext cx="550863" cy="3667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9" name="Object 5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3276609"/>
                    </p:ext>
                  </p:extLst>
                </p:nvPr>
              </p:nvGraphicFramePr>
              <p:xfrm>
                <a:off x="4703895" y="1264504"/>
                <a:ext cx="717550" cy="3667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681" name="Equation" r:id="rId9" imgW="380880" imgH="190440" progId="Equation.3">
                        <p:embed/>
                      </p:oleObj>
                    </mc:Choice>
                    <mc:Fallback>
                      <p:oleObj name="Equation" r:id="rId9" imgW="380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03895" y="1264504"/>
                              <a:ext cx="717550" cy="3667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0" name="Object 5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83352112"/>
                    </p:ext>
                  </p:extLst>
                </p:nvPr>
              </p:nvGraphicFramePr>
              <p:xfrm>
                <a:off x="6331279" y="1245453"/>
                <a:ext cx="719137" cy="3667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682" name="Equation" r:id="rId11" imgW="380880" imgH="190440" progId="Equation.3">
                        <p:embed/>
                      </p:oleObj>
                    </mc:Choice>
                    <mc:Fallback>
                      <p:oleObj name="Equation" r:id="rId11" imgW="380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31279" y="1245453"/>
                              <a:ext cx="719137" cy="36671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3" name="Object 6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32464952"/>
                    </p:ext>
                  </p:extLst>
                </p:nvPr>
              </p:nvGraphicFramePr>
              <p:xfrm>
                <a:off x="2421856" y="2782452"/>
                <a:ext cx="369888" cy="4270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683" name="Equation" r:id="rId13" imgW="164880" imgH="190440" progId="Equation.3">
                        <p:embed/>
                      </p:oleObj>
                    </mc:Choice>
                    <mc:Fallback>
                      <p:oleObj name="Equation" r:id="rId13" imgW="164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1856" y="2782452"/>
                              <a:ext cx="369888" cy="42703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4" name="Object 6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85324939"/>
                    </p:ext>
                  </p:extLst>
                </p:nvPr>
              </p:nvGraphicFramePr>
              <p:xfrm>
                <a:off x="4777713" y="2691258"/>
                <a:ext cx="569913" cy="4270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684" name="Equation" r:id="rId15" imgW="253800" imgH="190440" progId="Equation.3">
                        <p:embed/>
                      </p:oleObj>
                    </mc:Choice>
                    <mc:Fallback>
                      <p:oleObj name="Equation" r:id="rId15" imgW="25380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77713" y="2691258"/>
                              <a:ext cx="569913" cy="4270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17248378"/>
                    </p:ext>
                  </p:extLst>
                </p:nvPr>
              </p:nvGraphicFramePr>
              <p:xfrm>
                <a:off x="6405892" y="2668213"/>
                <a:ext cx="569912" cy="4270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8685" name="Equation" r:id="rId17" imgW="253800" imgH="190440" progId="Equation.3">
                        <p:embed/>
                      </p:oleObj>
                    </mc:Choice>
                    <mc:Fallback>
                      <p:oleObj name="Equation" r:id="rId17" imgW="25380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405892" y="2668213"/>
                              <a:ext cx="569912" cy="4270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49" name="TextBox 48"/>
              <p:cNvSpPr txBox="1"/>
              <p:nvPr/>
            </p:nvSpPr>
            <p:spPr>
              <a:xfrm>
                <a:off x="3286522" y="2183568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686028" y="2197891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357859" y="2197891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103891" y="2193543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pic>
            <p:nvPicPr>
              <p:cNvPr id="55" name="Picture 532" descr="C:\Coding\Projects\DepthEnhancementTool\DET\DETTest\Newspaper\log\EnhancedDepthMap01.bmp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540" y="1917041"/>
                <a:ext cx="1444906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4947258"/>
                </p:ext>
              </p:extLst>
            </p:nvPr>
          </p:nvGraphicFramePr>
          <p:xfrm>
            <a:off x="903288" y="2166441"/>
            <a:ext cx="341312" cy="398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686" name="Equation" r:id="rId21" imgW="152280" imgH="177480" progId="Equation.3">
                    <p:embed/>
                  </p:oleObj>
                </mc:Choice>
                <mc:Fallback>
                  <p:oleObj name="Equation" r:id="rId21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3288" y="2166441"/>
                          <a:ext cx="341312" cy="398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05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35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grpSp>
        <p:nvGrpSpPr>
          <p:cNvPr id="38" name="Group 37"/>
          <p:cNvGrpSpPr/>
          <p:nvPr/>
        </p:nvGrpSpPr>
        <p:grpSpPr>
          <a:xfrm>
            <a:off x="2339752" y="2060848"/>
            <a:ext cx="4608512" cy="3268298"/>
            <a:chOff x="5292080" y="2176811"/>
            <a:chExt cx="2880321" cy="2234313"/>
          </a:xfrm>
        </p:grpSpPr>
        <p:grpSp>
          <p:nvGrpSpPr>
            <p:cNvPr id="39" name="Group 38"/>
            <p:cNvGrpSpPr/>
            <p:nvPr/>
          </p:nvGrpSpPr>
          <p:grpSpPr>
            <a:xfrm>
              <a:off x="5292080" y="2176811"/>
              <a:ext cx="2880321" cy="2234313"/>
              <a:chOff x="5292080" y="2176811"/>
              <a:chExt cx="2880321" cy="2234313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7" name="Straight Arrow Connector 56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ectangle 68"/>
                <p:cNvSpPr/>
                <p:nvPr/>
              </p:nvSpPr>
              <p:spPr>
                <a:xfrm>
                  <a:off x="412811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2719093" y="18380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>
                      <a:latin typeface="Times New Roman" pitchFamily="18" charset="0"/>
                      <a:cs typeface="Times New Roman" pitchFamily="18" charset="0"/>
                    </a:rPr>
                    <a:t>Depth Enhancement Tool</a:t>
                  </a:r>
                </a:p>
              </p:txBody>
            </p:sp>
            <p:graphicFrame>
              <p:nvGraphicFramePr>
                <p:cNvPr id="73" name="Object 7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0567376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306" name="Equation" r:id="rId3" imgW="1574640" imgH="177480" progId="Equation.3">
                        <p:embed/>
                      </p:oleObj>
                    </mc:Choice>
                    <mc:Fallback>
                      <p:oleObj name="Equation" r:id="rId3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74" name="Straight Arrow Connector 73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Rectangle 43"/>
              <p:cNvSpPr/>
              <p:nvPr/>
            </p:nvSpPr>
            <p:spPr>
              <a:xfrm>
                <a:off x="5382088" y="389975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29637" y="3904792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698485" y="3916336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53" name="Object 5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832436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307" name="Equation" r:id="rId5" imgW="1574640" imgH="203040" progId="Equation.3">
                      <p:embed/>
                    </p:oleObj>
                  </mc:Choice>
                  <mc:Fallback>
                    <p:oleObj name="Equation" r:id="rId5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0" name="Straight Arrow Connector 39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2904139" y="5469159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Enhanced Depth Maps (ED)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585020" y="1464618"/>
            <a:ext cx="4076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MPEG Depth Maps (MPEG/D)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4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Rendering with 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Structured Depth Maps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34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134" name="Group 133"/>
          <p:cNvGrpSpPr/>
          <p:nvPr/>
        </p:nvGrpSpPr>
        <p:grpSpPr>
          <a:xfrm>
            <a:off x="1665647" y="1925665"/>
            <a:ext cx="5958142" cy="3015503"/>
            <a:chOff x="611560" y="1700808"/>
            <a:chExt cx="5958142" cy="3015503"/>
          </a:xfrm>
        </p:grpSpPr>
        <p:pic>
          <p:nvPicPr>
            <p:cNvPr id="132" name="Picture 3" descr="C:\Coding\Projects\DepthEnhancementTool\DET\DETTest\Newspaper\au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52" y="3095494"/>
              <a:ext cx="933902" cy="7004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1259632" y="2276872"/>
              <a:ext cx="5128195" cy="1864586"/>
              <a:chOff x="2895217" y="1924455"/>
              <a:chExt cx="5128195" cy="186458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5930627" y="2934868"/>
                <a:ext cx="914400" cy="85417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  <a:latin typeface="Times New Roman" pitchFamily="18" charset="0"/>
                    <a:ea typeface="Tahoma" pitchFamily="34" charset="0"/>
                    <a:cs typeface="Times New Roman" pitchFamily="18" charset="0"/>
                  </a:rPr>
                  <a:t>VSRS+</a:t>
                </a:r>
                <a:endParaRPr lang="en-US" dirty="0">
                  <a:solidFill>
                    <a:schemeClr val="tx1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330055" y="2934867"/>
                <a:ext cx="1346448" cy="85417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  <a:latin typeface="Times New Roman" pitchFamily="18" charset="0"/>
                    <a:ea typeface="Tahoma" pitchFamily="34" charset="0"/>
                    <a:cs typeface="Times New Roman" pitchFamily="18" charset="0"/>
                  </a:rPr>
                  <a:t>Reconstructing Depth </a:t>
                </a:r>
                <a:r>
                  <a:rPr lang="en-US" sz="1400" dirty="0" smtClean="0">
                    <a:solidFill>
                      <a:schemeClr val="tx1"/>
                    </a:solidFill>
                    <a:latin typeface="Times New Roman" pitchFamily="18" charset="0"/>
                    <a:ea typeface="Tahoma" pitchFamily="34" charset="0"/>
                    <a:cs typeface="Times New Roman" pitchFamily="18" charset="0"/>
                  </a:rPr>
                  <a:t>Maps</a:t>
                </a:r>
                <a:endParaRPr lang="en-US" sz="1400" dirty="0">
                  <a:solidFill>
                    <a:schemeClr val="tx1"/>
                  </a:solidFill>
                  <a:latin typeface="Times New Roman" pitchFamily="18" charset="0"/>
                  <a:ea typeface="Tahoma" pitchFamily="34" charset="0"/>
                  <a:cs typeface="Times New Roman" pitchFamily="18" charset="0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3995540" y="3367659"/>
                <a:ext cx="296404" cy="19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46" idx="3"/>
                <a:endCxn id="4" idx="1"/>
              </p:cNvCxnSpPr>
              <p:nvPr/>
            </p:nvCxnSpPr>
            <p:spPr>
              <a:xfrm>
                <a:off x="5676503" y="3361954"/>
                <a:ext cx="254124" cy="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4" idx="3"/>
                <a:endCxn id="117" idx="1"/>
              </p:cNvCxnSpPr>
              <p:nvPr/>
            </p:nvCxnSpPr>
            <p:spPr>
              <a:xfrm flipV="1">
                <a:off x="6845027" y="3353000"/>
                <a:ext cx="247253" cy="895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5" name="Picture 4" descr="C:\Coding\Projects\SDIBR\ConnectionInfoViewSynthesis\CVSynthesis\CVSTest\log\cInfo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5217" y="1924455"/>
                <a:ext cx="920694" cy="690521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Elbow Connector 18"/>
              <p:cNvCxnSpPr>
                <a:stCxn id="115" idx="3"/>
                <a:endCxn id="4" idx="0"/>
              </p:cNvCxnSpPr>
              <p:nvPr/>
            </p:nvCxnSpPr>
            <p:spPr>
              <a:xfrm>
                <a:off x="3815911" y="2269716"/>
                <a:ext cx="2571916" cy="665152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17" name="Picture 294" descr="C:\Coding\Projects\DepthEnhancementTool\DET\DETTest\Newspaper\VSRS3.5_VirtualView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2280" y="3003825"/>
                <a:ext cx="931132" cy="6983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2" name="TextBox 31"/>
            <p:cNvSpPr txBox="1"/>
            <p:nvPr/>
          </p:nvSpPr>
          <p:spPr>
            <a:xfrm>
              <a:off x="611560" y="1700808"/>
              <a:ext cx="2111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Inter-view </a:t>
              </a:r>
            </a:p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connection information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980728" y="4131536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Structured </a:t>
              </a:r>
            </a:p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Depth Maps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334556" y="4108391"/>
              <a:ext cx="1235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Virtual View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0" name="Straight Arrow Connector 129"/>
            <p:cNvCxnSpPr/>
            <p:nvPr/>
          </p:nvCxnSpPr>
          <p:spPr>
            <a:xfrm>
              <a:off x="5676141" y="4021433"/>
              <a:ext cx="24915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1" name="Picture 2" descr="C:\Coding\Projects\DepthEnhancementTool\DET\DETTest\Newspaper\au0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388" y="3239510"/>
              <a:ext cx="936000" cy="70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532" descr="C:\Coding\Projects\DepthEnhancementTool\DET\DETTest\Newspaper\log\EnhancedDepthMap0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2442" y="3383526"/>
              <a:ext cx="956872" cy="717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6" name="Straight Arrow Connector 135"/>
          <p:cNvCxnSpPr/>
          <p:nvPr/>
        </p:nvCxnSpPr>
        <p:spPr>
          <a:xfrm>
            <a:off x="5095005" y="3608383"/>
            <a:ext cx="254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5095005" y="4279448"/>
            <a:ext cx="2541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2"/>
          </p:cNvCxnSpPr>
          <p:nvPr/>
        </p:nvCxnSpPr>
        <p:spPr>
          <a:xfrm flipV="1">
            <a:off x="5806329" y="4366315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084168" y="4365104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508104" y="4365104"/>
            <a:ext cx="0" cy="30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30889" y="4756502"/>
            <a:ext cx="1841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Multi View Video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7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6037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→ S/D → 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637263"/>
              </p:ext>
            </p:extLst>
          </p:nvPr>
        </p:nvGraphicFramePr>
        <p:xfrm>
          <a:off x="16822" y="1682080"/>
          <a:ext cx="9019675" cy="426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779174"/>
                <a:gridCol w="998112"/>
                <a:gridCol w="900846"/>
                <a:gridCol w="667616"/>
                <a:gridCol w="641644"/>
                <a:gridCol w="883724"/>
                <a:gridCol w="807108"/>
                <a:gridCol w="807108"/>
                <a:gridCol w="920128"/>
                <a:gridCol w="804518"/>
                <a:gridCol w="809697"/>
              </a:tblGrid>
              <a:tr h="213360"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Sequence 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Test  Sequence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Spatial Resolution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No. Frames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Virtual</a:t>
                      </a:r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100" baseline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 3.5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[dB]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MDCTA/ED→VSRS+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VSRS+</a:t>
                      </a:r>
                      <a:endParaRPr lang="en-US" sz="11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MPEG/D→S/D→VSRS+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anchor="ctr"/>
                </a:tc>
              </a:tr>
              <a:tr h="5029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Connection </a:t>
                      </a:r>
                      <a:endParaRPr lang="en-US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Adaptive </a:t>
                      </a:r>
                    </a:p>
                    <a:p>
                      <a:pPr algn="ctr"/>
                      <a:r>
                        <a:rPr lang="en-US" sz="100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Fixed </a:t>
                      </a:r>
                    </a:p>
                    <a:p>
                      <a:pPr algn="ctr"/>
                      <a:r>
                        <a:rPr lang="en-US" sz="1000" baseline="0" dirty="0" smtClean="0"/>
                        <a:t>Connection 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Hall 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6.5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S02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Poznan Street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3.5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Undo Dancer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39.46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38.86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GT Fly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1920x1080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SE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x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Kendo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37.66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37.96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38.13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37.79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37.82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S06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Balloons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04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36.89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37.00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36.60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36.56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28.68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29.85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29.60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29.50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30.00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S07*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Lovebird1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240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30.37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30.81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30.70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30.32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30.34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S08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Newspaper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1024x768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300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32.35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34.10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34.43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33.50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33.60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33.90</a:t>
                      </a:r>
                      <a:endParaRPr lang="en-US" sz="11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3"/>
            <a:ext cx="4148774" cy="2882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6" y="3731657"/>
            <a:ext cx="4131124" cy="2869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67894" y="3430470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VSRS+:Adaptive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512" y="3567511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→S/D → </a:t>
            </a:r>
            <a:r>
              <a:rPr lang="en-US" dirty="0" smtClean="0">
                <a:latin typeface="Times New Roman"/>
                <a:cs typeface="Times New Roman"/>
              </a:rPr>
              <a:t>VSRS+: Fixed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5066" y="4779600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Newspaper 5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105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63688" y="144938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80588" y="4293096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92313" y="1630272"/>
            <a:ext cx="3713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Adaptive VSRS+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vs.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Fixed 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2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" y="951366"/>
            <a:ext cx="5149103" cy="288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03361" y="323434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264106" y="1322293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403648" y="356751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11263" y="1630273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151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54" y="3603680"/>
            <a:ext cx="5149102" cy="288349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959545" y="4037316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4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228" y="3573016"/>
            <a:ext cx="242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40097" y="1630273"/>
            <a:ext cx="208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Hall2 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121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255568" y="608409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22" y="995214"/>
            <a:ext cx="4399178" cy="2485826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1895785" y="1471194"/>
            <a:ext cx="1160187" cy="106648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3428999"/>
            <a:ext cx="4572001" cy="258348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064774" y="3777898"/>
            <a:ext cx="1160187" cy="106648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5542"/>
            <a:ext cx="5364089" cy="3003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179083" y="3231865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851920" y="256490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80728" y="3601197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11263" y="1630273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Poznan Street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250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727339" y="51571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601197"/>
            <a:ext cx="5478863" cy="3068163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596336" y="5445224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8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572442"/>
            <a:ext cx="4477971" cy="2491742"/>
          </a:xfrm>
          <a:prstGeom prst="rect">
            <a:avLst/>
          </a:prstGeom>
        </p:spPr>
      </p:pic>
      <p:pic>
        <p:nvPicPr>
          <p:cNvPr id="71687" name="Picture 7" descr="C:\Coding\Exps\sub_results\vsrs_3.5\crop_undo_dancer_3_30f_original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" y="1019719"/>
            <a:ext cx="4412802" cy="24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Coding\Exps\sub_results\vsrs_3.5\crop_undo_dancer_3_30f_mpe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53151"/>
            <a:ext cx="4412801" cy="24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1188" y="335867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8104" y="592741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524481" y="1241183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4770" y="15567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48379" y="335867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059215" y="4149079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32379" y="2401454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Undo Dancer 3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30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8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79" y="910916"/>
            <a:ext cx="3676020" cy="2592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687870"/>
            <a:ext cx="3713121" cy="26184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31540"/>
            <a:ext cx="3630153" cy="2559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8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88" y="941065"/>
            <a:ext cx="3630153" cy="25599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1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grpSp>
        <p:nvGrpSpPr>
          <p:cNvPr id="55" name="Group 54"/>
          <p:cNvGrpSpPr/>
          <p:nvPr/>
        </p:nvGrpSpPr>
        <p:grpSpPr>
          <a:xfrm>
            <a:off x="539552" y="1856035"/>
            <a:ext cx="3672408" cy="2713379"/>
            <a:chOff x="328495" y="1837675"/>
            <a:chExt cx="2880321" cy="2207822"/>
          </a:xfrm>
        </p:grpSpPr>
        <p:sp>
          <p:nvSpPr>
            <p:cNvPr id="54" name="Rectangle 53"/>
            <p:cNvSpPr/>
            <p:nvPr/>
          </p:nvSpPr>
          <p:spPr>
            <a:xfrm>
              <a:off x="1570012" y="3550709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755775" y="2215010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915816" y="220800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11560" y="222845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33466" y="183767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57132" y="184271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00524" y="1839873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8495" y="2643138"/>
              <a:ext cx="2880321" cy="4737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Depth Consistency Testing Algorithm </a:t>
              </a:r>
            </a:p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(DCTA)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25565316"/>
                </p:ext>
              </p:extLst>
            </p:nvPr>
          </p:nvGraphicFramePr>
          <p:xfrm>
            <a:off x="424824" y="1906985"/>
            <a:ext cx="2626367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311" name="Equation" r:id="rId3" imgW="1574640" imgH="177480" progId="Equation.3">
                    <p:embed/>
                  </p:oleObj>
                </mc:Choice>
                <mc:Fallback>
                  <p:oleObj name="Equation" r:id="rId3" imgW="1574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24" y="1906985"/>
                          <a:ext cx="2626367" cy="369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Straight Arrow Connector 45"/>
            <p:cNvCxnSpPr/>
            <p:nvPr/>
          </p:nvCxnSpPr>
          <p:spPr>
            <a:xfrm>
              <a:off x="1755775" y="3135821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3010074"/>
                </p:ext>
              </p:extLst>
            </p:nvPr>
          </p:nvGraphicFramePr>
          <p:xfrm>
            <a:off x="714348" y="3550709"/>
            <a:ext cx="1304057" cy="396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312" name="Equation" r:id="rId5" imgW="736560" imgH="190440" progId="Equation.3">
                    <p:embed/>
                  </p:oleObj>
                </mc:Choice>
                <mc:Fallback>
                  <p:oleObj name="Equation" r:id="rId5" imgW="736560" imgH="19044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4348" y="3550709"/>
                          <a:ext cx="1304057" cy="3968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90"/>
          <p:cNvGrpSpPr/>
          <p:nvPr/>
        </p:nvGrpSpPr>
        <p:grpSpPr>
          <a:xfrm>
            <a:off x="4860032" y="1852875"/>
            <a:ext cx="3672408" cy="2755193"/>
            <a:chOff x="5292080" y="2176811"/>
            <a:chExt cx="2880321" cy="2241845"/>
          </a:xfrm>
        </p:grpSpPr>
        <p:grpSp>
          <p:nvGrpSpPr>
            <p:cNvPr id="89" name="Group 88"/>
            <p:cNvGrpSpPr/>
            <p:nvPr/>
          </p:nvGrpSpPr>
          <p:grpSpPr>
            <a:xfrm>
              <a:off x="5292080" y="2176811"/>
              <a:ext cx="2880321" cy="2241845"/>
              <a:chOff x="5292080" y="2176811"/>
              <a:chExt cx="2880321" cy="224184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/>
                <p:cNvSpPr/>
                <p:nvPr/>
              </p:nvSpPr>
              <p:spPr>
                <a:xfrm>
                  <a:off x="433466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12208" y="1875731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2000" dirty="0" smtClean="0">
                      <a:latin typeface="Times New Roman" pitchFamily="18" charset="0"/>
                      <a:cs typeface="Times New Roman" pitchFamily="18" charset="0"/>
                    </a:rPr>
                    <a:t>Multi-DCTA (MDCTA)</a:t>
                  </a:r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40399547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75313" name="Equation" r:id="rId7" imgW="1574640" imgH="177480" progId="Equation.3">
                        <p:embed/>
                      </p:oleObj>
                    </mc:Choice>
                    <mc:Fallback>
                      <p:oleObj name="Equation" r:id="rId7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Rectangle 82"/>
              <p:cNvSpPr/>
              <p:nvPr/>
            </p:nvSpPr>
            <p:spPr>
              <a:xfrm>
                <a:off x="5412858" y="3900097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536523" y="390513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691599" y="3923868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86" name="Object 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5912757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5314" name="Equation" r:id="rId8" imgW="1574640" imgH="203040" progId="Equation.3">
                      <p:embed/>
                    </p:oleObj>
                  </mc:Choice>
                  <mc:Fallback>
                    <p:oleObj name="Equation" r:id="rId8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87" name="Straight Arrow Connector 86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75665" y="4797152"/>
            <a:ext cx="188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2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64088" y="4797152"/>
            <a:ext cx="27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1, 2, and 3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32670" y="1083231"/>
            <a:ext cx="7000746" cy="371057"/>
            <a:chOff x="1096315" y="5229200"/>
            <a:chExt cx="7000746" cy="371057"/>
          </a:xfrm>
        </p:grpSpPr>
        <p:sp>
          <p:nvSpPr>
            <p:cNvPr id="6" name="Rectangle 5"/>
            <p:cNvSpPr/>
            <p:nvPr/>
          </p:nvSpPr>
          <p:spPr>
            <a:xfrm>
              <a:off x="5411389" y="5229200"/>
              <a:ext cx="2685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Enhancement Tool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96315" y="5230925"/>
              <a:ext cx="2788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Consistency Testing</a:t>
              </a:r>
              <a:endParaRPr lang="en-US" b="1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33043" y="1268760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29085" y="5205099"/>
            <a:ext cx="203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MDCTA/ED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1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666716"/>
            <a:ext cx="3645260" cy="2570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261"/>
            <a:ext cx="3630153" cy="2559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1173" y="2202530"/>
            <a:ext cx="117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Kendo 4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204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27299" y="331853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28404" y="331853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55777" y="6011996"/>
            <a:ext cx="371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820189"/>
            <a:ext cx="3630153" cy="255994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372200" y="1453013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3351" y="1442319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1880" y="4243048"/>
            <a:ext cx="1552426" cy="1508093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1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 You</a:t>
            </a:r>
            <a:endParaRPr lang="en-US" sz="4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34"/>
            <a:ext cx="8229600" cy="989062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View Synthesis Using Structured </a:t>
            </a:r>
            <a:br>
              <a:rPr lang="en-US" sz="4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Depth Images (VSRS+)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125" name="Group 4124"/>
          <p:cNvGrpSpPr/>
          <p:nvPr/>
        </p:nvGrpSpPr>
        <p:grpSpPr>
          <a:xfrm>
            <a:off x="30297" y="2252794"/>
            <a:ext cx="9071227" cy="2448272"/>
            <a:chOff x="30297" y="2060848"/>
            <a:chExt cx="9071227" cy="2448272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6686892"/>
                </p:ext>
              </p:extLst>
            </p:nvPr>
          </p:nvGraphicFramePr>
          <p:xfrm>
            <a:off x="4521200" y="3346450"/>
            <a:ext cx="1016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677" name="Equation" r:id="rId3" imgW="101520" imgH="164880" progId="Equation.3">
                    <p:embed/>
                  </p:oleObj>
                </mc:Choice>
                <mc:Fallback>
                  <p:oleObj name="Equation" r:id="rId3" imgW="10152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21200" y="3346450"/>
                          <a:ext cx="1016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Cloud 7"/>
            <p:cNvSpPr/>
            <p:nvPr/>
          </p:nvSpPr>
          <p:spPr>
            <a:xfrm>
              <a:off x="3870970" y="2060848"/>
              <a:ext cx="2304256" cy="2448272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endParaRPr>
            </a:p>
          </p:txBody>
        </p:sp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97" y="2880454"/>
              <a:ext cx="841375" cy="806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6" name="Group 35"/>
            <p:cNvGrpSpPr/>
            <p:nvPr/>
          </p:nvGrpSpPr>
          <p:grpSpPr>
            <a:xfrm>
              <a:off x="5594255" y="2070351"/>
              <a:ext cx="3507269" cy="2377575"/>
              <a:chOff x="5148064" y="2070351"/>
              <a:chExt cx="3507269" cy="237757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148064" y="2070351"/>
                <a:ext cx="3507269" cy="2377575"/>
                <a:chOff x="5275538" y="2066809"/>
                <a:chExt cx="3507269" cy="2377575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5275538" y="2168860"/>
                  <a:ext cx="2176225" cy="2232248"/>
                  <a:chOff x="5275538" y="2168860"/>
                  <a:chExt cx="2176225" cy="2232248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5275538" y="2204864"/>
                    <a:ext cx="1600716" cy="2160240"/>
                    <a:chOff x="2436113" y="2195152"/>
                    <a:chExt cx="1351039" cy="2160240"/>
                  </a:xfrm>
                </p:grpSpPr>
                <p:sp>
                  <p:nvSpPr>
                    <p:cNvPr id="20" name="Right Arrow 19"/>
                    <p:cNvSpPr/>
                    <p:nvPr/>
                  </p:nvSpPr>
                  <p:spPr>
                    <a:xfrm>
                      <a:off x="2436113" y="2195152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Multiview Video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22" name="Right Arrow 21"/>
                    <p:cNvSpPr/>
                    <p:nvPr/>
                  </p:nvSpPr>
                  <p:spPr>
                    <a:xfrm>
                      <a:off x="2443353" y="3726744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Structured Depth Maps 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108" name="Right Arrow 107"/>
                    <p:cNvSpPr/>
                    <p:nvPr/>
                  </p:nvSpPr>
                  <p:spPr>
                    <a:xfrm>
                      <a:off x="2436113" y="2971996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Inter-View Connection Information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6875699" y="2168860"/>
                    <a:ext cx="576064" cy="2232248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Vijaya" pitchFamily="34" charset="0"/>
                      <a:cs typeface="Vijaya" pitchFamily="34" charset="0"/>
                    </a:endParaRPr>
                  </a:p>
                </p:txBody>
              </p:sp>
            </p:grpSp>
            <p:sp>
              <p:nvSpPr>
                <p:cNvPr id="27" name="Rectangle 26"/>
                <p:cNvSpPr/>
                <p:nvPr/>
              </p:nvSpPr>
              <p:spPr>
                <a:xfrm rot="16200000">
                  <a:off x="5980982" y="2963209"/>
                  <a:ext cx="2377575" cy="584775"/>
                </a:xfrm>
                <a:prstGeom prst="rect">
                  <a:avLst/>
                </a:prstGeom>
                <a:ln w="19050">
                  <a:solidFill>
                    <a:schemeClr val="bg1">
                      <a:alpha val="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latin typeface="Vijaya" pitchFamily="34" charset="0"/>
                      <a:cs typeface="Vijaya" pitchFamily="34" charset="0"/>
                    </a:rPr>
                    <a:t>Structured-Depth-Image-Based </a:t>
                  </a:r>
                </a:p>
                <a:p>
                  <a:pPr algn="ctr"/>
                  <a:r>
                    <a:rPr lang="en-US" sz="1600" b="1" dirty="0" smtClean="0">
                      <a:latin typeface="Vijaya" pitchFamily="34" charset="0"/>
                      <a:cs typeface="Vijaya" pitchFamily="34" charset="0"/>
                    </a:rPr>
                    <a:t>Rendering</a:t>
                  </a:r>
                  <a:endParaRPr lang="en-US" sz="1600" b="1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7623675" y="2921402"/>
                  <a:ext cx="288032" cy="74993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32" name="Right Arrow 31"/>
                <p:cNvSpPr/>
                <p:nvPr/>
              </p:nvSpPr>
              <p:spPr>
                <a:xfrm>
                  <a:off x="7452320" y="2970660"/>
                  <a:ext cx="164956" cy="628648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pic>
              <p:nvPicPr>
                <p:cNvPr id="35" name="Picture 7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41432" y="2910151"/>
                  <a:ext cx="841375" cy="80645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8" name="Rectangle 37"/>
              <p:cNvSpPr/>
              <p:nvPr/>
            </p:nvSpPr>
            <p:spPr>
              <a:xfrm rot="16200000">
                <a:off x="7337072" y="3178080"/>
                <a:ext cx="5693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>
                    <a:latin typeface="Vijaya" pitchFamily="34" charset="0"/>
                    <a:cs typeface="Vijaya" pitchFamily="34" charset="0"/>
                  </a:rPr>
                  <a:t>Display</a:t>
                </a:r>
                <a:endParaRPr lang="en-US" sz="1200" b="1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  <p:grpSp>
          <p:nvGrpSpPr>
            <p:cNvPr id="4108" name="Group 4107"/>
            <p:cNvGrpSpPr/>
            <p:nvPr/>
          </p:nvGrpSpPr>
          <p:grpSpPr>
            <a:xfrm>
              <a:off x="2425720" y="2172402"/>
              <a:ext cx="2146280" cy="2232248"/>
              <a:chOff x="2425720" y="2172402"/>
              <a:chExt cx="2146280" cy="2232248"/>
            </a:xfrm>
          </p:grpSpPr>
          <p:sp>
            <p:nvSpPr>
              <p:cNvPr id="76" name="Right Arrow 75"/>
              <p:cNvSpPr/>
              <p:nvPr/>
            </p:nvSpPr>
            <p:spPr>
              <a:xfrm>
                <a:off x="2971284" y="2204864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Multiview Video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77" name="Right Arrow 76"/>
              <p:cNvSpPr/>
              <p:nvPr/>
            </p:nvSpPr>
            <p:spPr>
              <a:xfrm>
                <a:off x="2971284" y="2973804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Inter-View Connection Information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78" name="Right Arrow 77"/>
              <p:cNvSpPr/>
              <p:nvPr/>
            </p:nvSpPr>
            <p:spPr>
              <a:xfrm>
                <a:off x="2979862" y="3736456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Structured Depth Maps 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425720" y="2172402"/>
                <a:ext cx="576064" cy="2232248"/>
                <a:chOff x="1833362" y="2172402"/>
                <a:chExt cx="576064" cy="2232248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1833362" y="2172402"/>
                  <a:ext cx="576064" cy="2232248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16200000">
                  <a:off x="1057047" y="3097950"/>
                  <a:ext cx="2113620" cy="369332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latin typeface="Vijaya" pitchFamily="34" charset="0"/>
                      <a:cs typeface="Vijaya" pitchFamily="34" charset="0"/>
                    </a:rPr>
                    <a:t>3D </a:t>
                  </a:r>
                  <a:r>
                    <a:rPr lang="en-US" sz="1600" b="1" dirty="0">
                      <a:latin typeface="Vijaya" pitchFamily="34" charset="0"/>
                      <a:cs typeface="Vijaya" pitchFamily="34" charset="0"/>
                    </a:rPr>
                    <a:t>Scene</a:t>
                  </a:r>
                  <a:r>
                    <a:rPr lang="en-US" b="1" dirty="0">
                      <a:latin typeface="Vijaya" pitchFamily="34" charset="0"/>
                      <a:cs typeface="Vijaya" pitchFamily="34" charset="0"/>
                    </a:rPr>
                    <a:t> Representation </a:t>
                  </a:r>
                </a:p>
              </p:txBody>
            </p:sp>
          </p:grpSp>
        </p:grpSp>
        <p:grpSp>
          <p:nvGrpSpPr>
            <p:cNvPr id="4120" name="Group 4119"/>
            <p:cNvGrpSpPr/>
            <p:nvPr/>
          </p:nvGrpSpPr>
          <p:grpSpPr>
            <a:xfrm>
              <a:off x="755576" y="2211844"/>
              <a:ext cx="1679332" cy="2142684"/>
              <a:chOff x="755576" y="2257315"/>
              <a:chExt cx="1679332" cy="2142684"/>
            </a:xfrm>
          </p:grpSpPr>
          <p:grpSp>
            <p:nvGrpSpPr>
              <p:cNvPr id="4119" name="Group 4118"/>
              <p:cNvGrpSpPr/>
              <p:nvPr/>
            </p:nvGrpSpPr>
            <p:grpSpPr>
              <a:xfrm>
                <a:off x="1907704" y="3209989"/>
                <a:ext cx="527204" cy="596286"/>
                <a:chOff x="1907704" y="3209989"/>
                <a:chExt cx="527204" cy="596286"/>
              </a:xfrm>
            </p:grpSpPr>
            <p:cxnSp>
              <p:nvCxnSpPr>
                <p:cNvPr id="4117" name="Straight Arrow Connector 4116"/>
                <p:cNvCxnSpPr/>
                <p:nvPr/>
              </p:nvCxnSpPr>
              <p:spPr>
                <a:xfrm>
                  <a:off x="1907704" y="3209989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>
                  <a:off x="1907704" y="3362389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>
                  <a:off x="1909152" y="3806275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6" name="Group 4105"/>
              <p:cNvGrpSpPr/>
              <p:nvPr/>
            </p:nvGrpSpPr>
            <p:grpSpPr>
              <a:xfrm>
                <a:off x="1245672" y="3806275"/>
                <a:ext cx="188104" cy="466342"/>
                <a:chOff x="1245672" y="3806275"/>
                <a:chExt cx="188104" cy="466342"/>
              </a:xfrm>
            </p:grpSpPr>
            <p:cxnSp>
              <p:nvCxnSpPr>
                <p:cNvPr id="4101" name="Straight Connector 4100"/>
                <p:cNvCxnSpPr/>
                <p:nvPr/>
              </p:nvCxnSpPr>
              <p:spPr>
                <a:xfrm flipV="1">
                  <a:off x="1245672" y="3806275"/>
                  <a:ext cx="0" cy="46634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05" name="Straight Connector 4104"/>
                <p:cNvCxnSpPr/>
                <p:nvPr/>
              </p:nvCxnSpPr>
              <p:spPr>
                <a:xfrm>
                  <a:off x="1245672" y="3806275"/>
                  <a:ext cx="188104" cy="0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Rectangle 32"/>
              <p:cNvSpPr/>
              <p:nvPr/>
            </p:nvSpPr>
            <p:spPr>
              <a:xfrm>
                <a:off x="1433776" y="3140968"/>
                <a:ext cx="792088" cy="72008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latin typeface="Vijaya" pitchFamily="34" charset="0"/>
                    <a:cs typeface="Vijaya" pitchFamily="34" charset="0"/>
                  </a:rPr>
                  <a:t>Structured Depth Estimation</a:t>
                </a:r>
                <a:endParaRPr lang="en-US" sz="1200" b="1" dirty="0">
                  <a:latin typeface="Vijaya" pitchFamily="34" charset="0"/>
                  <a:cs typeface="Vijaya" pitchFamily="34" charset="0"/>
                </a:endParaRPr>
              </a:p>
            </p:txBody>
          </p:sp>
          <p:grpSp>
            <p:nvGrpSpPr>
              <p:cNvPr id="4100" name="Group 4099"/>
              <p:cNvGrpSpPr/>
              <p:nvPr/>
            </p:nvGrpSpPr>
            <p:grpSpPr>
              <a:xfrm>
                <a:off x="755576" y="2257315"/>
                <a:ext cx="1677124" cy="2142684"/>
                <a:chOff x="755576" y="2257315"/>
                <a:chExt cx="1677124" cy="2142684"/>
              </a:xfrm>
            </p:grpSpPr>
            <p:cxnSp>
              <p:nvCxnSpPr>
                <p:cNvPr id="50" name="Straight Arrow Connector 49"/>
                <p:cNvCxnSpPr>
                  <a:stCxn id="49" idx="3"/>
                </p:cNvCxnSpPr>
                <p:nvPr/>
              </p:nvCxnSpPr>
              <p:spPr>
                <a:xfrm flipV="1">
                  <a:off x="1196388" y="4269904"/>
                  <a:ext cx="1236312" cy="6979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>
                  <a:stCxn id="39" idx="3"/>
                </p:cNvCxnSpPr>
                <p:nvPr/>
              </p:nvCxnSpPr>
              <p:spPr>
                <a:xfrm flipV="1">
                  <a:off x="1188004" y="2364573"/>
                  <a:ext cx="1244696" cy="14714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45" idx="0"/>
                </p:cNvCxnSpPr>
                <p:nvPr/>
              </p:nvCxnSpPr>
              <p:spPr>
                <a:xfrm flipV="1">
                  <a:off x="1175448" y="2705172"/>
                  <a:ext cx="1257252" cy="450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>
                  <a:off x="755576" y="2257315"/>
                  <a:ext cx="440812" cy="2142684"/>
                  <a:chOff x="755576" y="2257315"/>
                  <a:chExt cx="440812" cy="2142684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755576" y="2257315"/>
                    <a:ext cx="440812" cy="2142684"/>
                    <a:chOff x="395156" y="2257315"/>
                    <a:chExt cx="440812" cy="2142684"/>
                  </a:xfrm>
                </p:grpSpPr>
                <p:grpSp>
                  <p:nvGrpSpPr>
                    <p:cNvPr id="41" name="Group 40"/>
                    <p:cNvGrpSpPr/>
                    <p:nvPr/>
                  </p:nvGrpSpPr>
                  <p:grpSpPr>
                    <a:xfrm>
                      <a:off x="395156" y="2257315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0" name="Isosceles Triangle 39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9" name="Rectangle 38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403540" y="2591966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5" name="Isosceles Triangle 44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grpSp>
                  <p:nvGrpSpPr>
                    <p:cNvPr id="47" name="Group 46"/>
                    <p:cNvGrpSpPr/>
                    <p:nvPr/>
                  </p:nvGrpSpPr>
                  <p:grpSpPr>
                    <a:xfrm>
                      <a:off x="403540" y="4154911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8" name="Isosceles Triangle 47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971600" y="3258447"/>
                    <a:ext cx="47350" cy="576064"/>
                    <a:chOff x="1237061" y="1401250"/>
                    <a:chExt cx="47350" cy="576064"/>
                  </a:xfrm>
                </p:grpSpPr>
                <p:sp>
                  <p:nvSpPr>
                    <p:cNvPr id="61" name="Oval 60"/>
                    <p:cNvSpPr/>
                    <p:nvPr/>
                  </p:nvSpPr>
                  <p:spPr>
                    <a:xfrm>
                      <a:off x="1237061" y="1660043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62" name="Oval 61"/>
                    <p:cNvSpPr/>
                    <p:nvPr/>
                  </p:nvSpPr>
                  <p:spPr>
                    <a:xfrm>
                      <a:off x="1237061" y="1931595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63" name="Oval 62"/>
                    <p:cNvSpPr/>
                    <p:nvPr/>
                  </p:nvSpPr>
                  <p:spPr>
                    <a:xfrm>
                      <a:off x="1238692" y="1401250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52" name="Group 51"/>
              <p:cNvGrpSpPr/>
              <p:nvPr/>
            </p:nvGrpSpPr>
            <p:grpSpPr>
              <a:xfrm>
                <a:off x="1238692" y="2379859"/>
                <a:ext cx="195084" cy="833117"/>
                <a:chOff x="1238692" y="2379859"/>
                <a:chExt cx="195084" cy="833117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238692" y="2379859"/>
                  <a:ext cx="0" cy="833117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1238692" y="3209989"/>
                  <a:ext cx="195084" cy="2987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1293634" y="2707422"/>
                <a:ext cx="140140" cy="646599"/>
                <a:chOff x="1238692" y="2566377"/>
                <a:chExt cx="189178" cy="646599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1238692" y="2566377"/>
                  <a:ext cx="0" cy="646599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38692" y="3212976"/>
                  <a:ext cx="189178" cy="0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21" name="Group 4120"/>
            <p:cNvGrpSpPr/>
            <p:nvPr/>
          </p:nvGrpSpPr>
          <p:grpSpPr>
            <a:xfrm>
              <a:off x="1300985" y="3429000"/>
              <a:ext cx="47350" cy="261743"/>
              <a:chOff x="1028844" y="5039465"/>
              <a:chExt cx="47350" cy="261743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1028844" y="5147654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028844" y="5255489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030475" y="5039465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2296319" y="3429000"/>
              <a:ext cx="47350" cy="261743"/>
              <a:chOff x="1057419" y="5039465"/>
              <a:chExt cx="47350" cy="261743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1057419" y="5147654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1057419" y="5255489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059050" y="5039465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4436553" y="3061757"/>
            <a:ext cx="12492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Vijaya" pitchFamily="34" charset="0"/>
                <a:cs typeface="Vijaya" pitchFamily="34" charset="0"/>
              </a:rPr>
              <a:t>Storage/  </a:t>
            </a:r>
            <a:endParaRPr lang="en-US" sz="1600" b="1" dirty="0" smtClean="0">
              <a:latin typeface="Vijaya" pitchFamily="34" charset="0"/>
              <a:cs typeface="Vijaya" pitchFamily="34" charset="0"/>
            </a:endParaRPr>
          </a:p>
          <a:p>
            <a:pPr algn="ctr"/>
            <a:r>
              <a:rPr lang="en-US" sz="1600" b="1" dirty="0" smtClean="0">
                <a:latin typeface="Vijaya" pitchFamily="34" charset="0"/>
                <a:cs typeface="Vijaya" pitchFamily="34" charset="0"/>
              </a:rPr>
              <a:t>Transmission </a:t>
            </a:r>
            <a:endParaRPr lang="en-US" sz="1600" b="1" dirty="0">
              <a:latin typeface="Vijaya" pitchFamily="34" charset="0"/>
              <a:cs typeface="Vijaya" pitchFamily="34" charset="0"/>
            </a:endParaRPr>
          </a:p>
          <a:p>
            <a:pPr algn="ctr"/>
            <a:r>
              <a:rPr lang="en-US" sz="1600" b="1" dirty="0">
                <a:latin typeface="Vijaya" pitchFamily="34" charset="0"/>
                <a:cs typeface="Vijaya" pitchFamily="34" charset="0"/>
              </a:rPr>
              <a:t>Medium</a:t>
            </a:r>
          </a:p>
        </p:txBody>
      </p:sp>
      <p:pic>
        <p:nvPicPr>
          <p:cNvPr id="8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8334"/>
            <a:ext cx="8229600" cy="98906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Extraction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of Auxiliary Depth</a:t>
            </a:r>
          </a:p>
        </p:txBody>
      </p:sp>
      <p:pic>
        <p:nvPicPr>
          <p:cNvPr id="34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27584" y="1772816"/>
            <a:ext cx="7545118" cy="3785049"/>
            <a:chOff x="827584" y="1772816"/>
            <a:chExt cx="7545118" cy="3785049"/>
          </a:xfrm>
        </p:grpSpPr>
        <p:grpSp>
          <p:nvGrpSpPr>
            <p:cNvPr id="8" name="Group 7"/>
            <p:cNvGrpSpPr/>
            <p:nvPr/>
          </p:nvGrpSpPr>
          <p:grpSpPr>
            <a:xfrm>
              <a:off x="827584" y="1772816"/>
              <a:ext cx="7545118" cy="3785049"/>
              <a:chOff x="711062" y="1631600"/>
              <a:chExt cx="7545118" cy="3785049"/>
            </a:xfrm>
          </p:grpSpPr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87336"/>
                  </p:ext>
                </p:extLst>
              </p:nvPr>
            </p:nvGraphicFramePr>
            <p:xfrm>
              <a:off x="2411437" y="4989611"/>
              <a:ext cx="369888" cy="4270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177" name="Equation" r:id="rId4" imgW="164880" imgH="190440" progId="Equation.3">
                      <p:embed/>
                    </p:oleObj>
                  </mc:Choice>
                  <mc:Fallback>
                    <p:oleObj name="Equation" r:id="rId4" imgW="16488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11437" y="4989611"/>
                            <a:ext cx="369888" cy="4270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502215"/>
                  </p:ext>
                </p:extLst>
              </p:nvPr>
            </p:nvGraphicFramePr>
            <p:xfrm>
              <a:off x="2430487" y="3014370"/>
              <a:ext cx="341313" cy="369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178" name="Equation" r:id="rId6" imgW="152280" imgH="164880" progId="Equation.3">
                      <p:embed/>
                    </p:oleObj>
                  </mc:Choice>
                  <mc:Fallback>
                    <p:oleObj name="Equation" r:id="rId6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0487" y="3014370"/>
                            <a:ext cx="341313" cy="3698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0485579"/>
                  </p:ext>
                </p:extLst>
              </p:nvPr>
            </p:nvGraphicFramePr>
            <p:xfrm>
              <a:off x="7836591" y="3051175"/>
              <a:ext cx="341312" cy="369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6179" name="Equation" r:id="rId8" imgW="152280" imgH="164880" progId="Equation.3">
                      <p:embed/>
                    </p:oleObj>
                  </mc:Choice>
                  <mc:Fallback>
                    <p:oleObj name="Equation" r:id="rId8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36591" y="3051175"/>
                            <a:ext cx="341312" cy="3698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" name="Group 4"/>
              <p:cNvGrpSpPr/>
              <p:nvPr/>
            </p:nvGrpSpPr>
            <p:grpSpPr>
              <a:xfrm>
                <a:off x="711062" y="1631600"/>
                <a:ext cx="7545118" cy="3733365"/>
                <a:chOff x="711062" y="1631600"/>
                <a:chExt cx="7545118" cy="3733365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711062" y="1631600"/>
                  <a:ext cx="7545118" cy="3733365"/>
                  <a:chOff x="-31149" y="1382228"/>
                  <a:chExt cx="9045193" cy="4066413"/>
                </a:xfrm>
              </p:grpSpPr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-31149" y="2907817"/>
                    <a:ext cx="2227637" cy="402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 smtClean="0">
                        <a:latin typeface="Vijaya" pitchFamily="34" charset="0"/>
                        <a:cs typeface="Vijaya" pitchFamily="34" charset="0"/>
                      </a:rPr>
                      <a:t>Reference Depth Map </a:t>
                    </a:r>
                  </a:p>
                </p:txBody>
              </p:sp>
              <p:grpSp>
                <p:nvGrpSpPr>
                  <p:cNvPr id="3" name="Group 2"/>
                  <p:cNvGrpSpPr/>
                  <p:nvPr/>
                </p:nvGrpSpPr>
                <p:grpSpPr>
                  <a:xfrm>
                    <a:off x="3515" y="1392603"/>
                    <a:ext cx="9010529" cy="4056038"/>
                    <a:chOff x="3515" y="1392603"/>
                    <a:chExt cx="9010529" cy="4056038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2271035" y="1392603"/>
                      <a:ext cx="6743009" cy="3364212"/>
                      <a:chOff x="2300329" y="1382789"/>
                      <a:chExt cx="6743009" cy="3364212"/>
                    </a:xfrm>
                  </p:grpSpPr>
                  <p:sp>
                    <p:nvSpPr>
                      <p:cNvPr id="38" name="Right Arrow 37"/>
                      <p:cNvSpPr/>
                      <p:nvPr/>
                    </p:nvSpPr>
                    <p:spPr>
                      <a:xfrm>
                        <a:off x="5870587" y="1699325"/>
                        <a:ext cx="928871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pic>
                    <p:nvPicPr>
                      <p:cNvPr id="15" name="Picture 3" descr="C:\Coding\Projects\DepthEnhancementTool\DET\DETTest\Newspaper\au2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6863" y="1382789"/>
                        <a:ext cx="2206475" cy="154237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9" name="Right Arrow 8"/>
                      <p:cNvSpPr/>
                      <p:nvPr/>
                    </p:nvSpPr>
                    <p:spPr>
                      <a:xfrm>
                        <a:off x="2331246" y="3858444"/>
                        <a:ext cx="1205784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Warping</a:t>
                        </a:r>
                      </a:p>
                    </p:txBody>
                  </p:sp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3578745" y="1635784"/>
                        <a:ext cx="2291840" cy="100505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Extraction</a:t>
                        </a:r>
                        <a:endParaRPr lang="en-US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3" name="Right Arrow 32"/>
                      <p:cNvSpPr/>
                      <p:nvPr/>
                    </p:nvSpPr>
                    <p:spPr>
                      <a:xfrm rot="16200000">
                        <a:off x="4308452" y="2629112"/>
                        <a:ext cx="865107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7" name="Right Arrow 36"/>
                      <p:cNvSpPr/>
                      <p:nvPr/>
                    </p:nvSpPr>
                    <p:spPr>
                      <a:xfrm>
                        <a:off x="2300329" y="1693765"/>
                        <a:ext cx="1248119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849420" y="5077485"/>
                      <a:ext cx="1626146" cy="3017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cs typeface="Arial" pitchFamily="34" charset="0"/>
                        </a:rPr>
                        <a:t>Occlusion Mask</a:t>
                      </a:r>
                      <a:endParaRPr lang="en-US" sz="1200" b="1" dirty="0"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6951426" y="2918192"/>
                      <a:ext cx="1647283" cy="4022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dirty="0" smtClean="0">
                          <a:latin typeface="Vijaya" pitchFamily="34" charset="0"/>
                          <a:cs typeface="Vijaya" pitchFamily="34" charset="0"/>
                        </a:rPr>
                        <a:t>Auxiliary Depth</a:t>
                      </a:r>
                      <a:endParaRPr lang="en-US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3515" y="5046361"/>
                      <a:ext cx="2125787" cy="4022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dirty="0" smtClean="0">
                          <a:latin typeface="Vijaya" pitchFamily="34" charset="0"/>
                          <a:cs typeface="Vijaya" pitchFamily="34" charset="0"/>
                        </a:rPr>
                        <a:t>Principal Depth Map</a:t>
                      </a:r>
                      <a:endParaRPr lang="en-US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pic>
                <p:nvPicPr>
                  <p:cNvPr id="22" name="Picture 3" descr="C:\Coding\Projects\DepthEnhancementTool\DET\DETTest\Newspaper\log\WarpDepthMap0202.bmp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rightnessContrast bright="29000" contras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0240" y="1382228"/>
                    <a:ext cx="2197831" cy="15363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6325" name="Picture 5" descr="C:\Coding\Projects\DepthEnhancementTool\DET\DETTest\Newspaper\hole.bmp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850" y="3590390"/>
                  <a:ext cx="1911755" cy="143381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8" name="Picture 532" descr="C:\Coding\Projects\DepthEnhancementTool\DET\DETTest\Newspaper\log\EnhancedDepthMap01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3778760"/>
              <a:ext cx="1879271" cy="140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8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99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Experiments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239523" y="2454876"/>
            <a:ext cx="8568952" cy="1931640"/>
            <a:chOff x="221010" y="2326407"/>
            <a:chExt cx="9031510" cy="1894681"/>
          </a:xfrm>
        </p:grpSpPr>
        <p:grpSp>
          <p:nvGrpSpPr>
            <p:cNvPr id="88" name="Group 87"/>
            <p:cNvGrpSpPr/>
            <p:nvPr/>
          </p:nvGrpSpPr>
          <p:grpSpPr>
            <a:xfrm>
              <a:off x="221010" y="2326407"/>
              <a:ext cx="7735366" cy="1894681"/>
              <a:chOff x="-283046" y="2755775"/>
              <a:chExt cx="7735366" cy="1894681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-252536" y="2755775"/>
                <a:ext cx="7704856" cy="1894681"/>
                <a:chOff x="-828600" y="1528551"/>
                <a:chExt cx="7704856" cy="1894681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714348" y="2276872"/>
                  <a:ext cx="1296144" cy="72008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Depth Consistency Testing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3779912" y="2966032"/>
                  <a:ext cx="129614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Auxiliary Depth Info.</a:t>
                  </a:r>
                  <a:endParaRPr lang="en-US" sz="14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2271961" y="2966032"/>
                  <a:ext cx="129614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Principal </a:t>
                  </a:r>
                </a:p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Depth Map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267744" y="1839056"/>
                  <a:ext cx="129614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Inter-view Connection 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40" name="Elbow Connector 39"/>
                <p:cNvCxnSpPr>
                  <a:stCxn id="7" idx="2"/>
                  <a:endCxn id="28" idx="1"/>
                </p:cNvCxnSpPr>
                <p:nvPr/>
              </p:nvCxnSpPr>
              <p:spPr>
                <a:xfrm rot="16200000" flipH="1">
                  <a:off x="1718350" y="2641021"/>
                  <a:ext cx="197680" cy="909541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2" name="Elbow Connector 41"/>
                <p:cNvCxnSpPr>
                  <a:stCxn id="7" idx="0"/>
                  <a:endCxn id="29" idx="1"/>
                </p:cNvCxnSpPr>
                <p:nvPr/>
              </p:nvCxnSpPr>
              <p:spPr>
                <a:xfrm rot="5400000" flipH="1" flipV="1">
                  <a:off x="1710474" y="1719602"/>
                  <a:ext cx="209216" cy="905324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8" name="Rectangle 47"/>
                <p:cNvSpPr/>
                <p:nvPr/>
              </p:nvSpPr>
              <p:spPr>
                <a:xfrm>
                  <a:off x="-828600" y="1528551"/>
                  <a:ext cx="129614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Multiview Video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3779912" y="1844414"/>
                  <a:ext cx="1296144" cy="457200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Connection Masking 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63" name="Straight Arrow Connector 62"/>
                <p:cNvCxnSpPr>
                  <a:stCxn id="29" idx="3"/>
                  <a:endCxn id="59" idx="1"/>
                </p:cNvCxnSpPr>
                <p:nvPr/>
              </p:nvCxnSpPr>
              <p:spPr>
                <a:xfrm>
                  <a:off x="3563888" y="2067656"/>
                  <a:ext cx="216024" cy="535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9" name="Straight Arrow Connector 68"/>
                <p:cNvCxnSpPr>
                  <a:stCxn id="28" idx="3"/>
                  <a:endCxn id="10" idx="1"/>
                </p:cNvCxnSpPr>
                <p:nvPr/>
              </p:nvCxnSpPr>
              <p:spPr>
                <a:xfrm>
                  <a:off x="3568105" y="3194632"/>
                  <a:ext cx="211807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71" name="Straight Arrow Connector 70"/>
                <p:cNvCxnSpPr>
                  <a:endCxn id="7" idx="1"/>
                </p:cNvCxnSpPr>
                <p:nvPr/>
              </p:nvCxnSpPr>
              <p:spPr>
                <a:xfrm>
                  <a:off x="467544" y="2636912"/>
                  <a:ext cx="246804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73" name="Rectangle 72"/>
                <p:cNvSpPr/>
                <p:nvPr/>
              </p:nvSpPr>
              <p:spPr>
                <a:xfrm>
                  <a:off x="5364088" y="2276872"/>
                  <a:ext cx="1296144" cy="72275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3D Warping</a:t>
                  </a:r>
                </a:p>
                <a:p>
                  <a:pPr algn="ctr"/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&amp;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Hole </a:t>
                  </a:r>
                  <a:r>
                    <a:rPr lang="en-US" sz="1400" b="1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itchFamily="18" charset="0"/>
                      <a:cs typeface="Times New Roman" pitchFamily="18" charset="0"/>
                    </a:rPr>
                    <a:t>Filling</a:t>
                  </a:r>
                  <a:endPara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75" name="Elbow Connector 74"/>
                <p:cNvCxnSpPr>
                  <a:stCxn id="48" idx="3"/>
                  <a:endCxn id="73" idx="0"/>
                </p:cNvCxnSpPr>
                <p:nvPr/>
              </p:nvCxnSpPr>
              <p:spPr>
                <a:xfrm>
                  <a:off x="467544" y="1757151"/>
                  <a:ext cx="5544616" cy="519721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77" name="Elbow Connector 76"/>
                <p:cNvCxnSpPr>
                  <a:stCxn id="10" idx="3"/>
                  <a:endCxn id="73" idx="2"/>
                </p:cNvCxnSpPr>
                <p:nvPr/>
              </p:nvCxnSpPr>
              <p:spPr>
                <a:xfrm flipV="1">
                  <a:off x="5076056" y="2999631"/>
                  <a:ext cx="936104" cy="195001"/>
                </a:xfrm>
                <a:prstGeom prst="bent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79" name="Elbow Connector 78"/>
                <p:cNvCxnSpPr>
                  <a:stCxn id="59" idx="3"/>
                  <a:endCxn id="73" idx="1"/>
                </p:cNvCxnSpPr>
                <p:nvPr/>
              </p:nvCxnSpPr>
              <p:spPr>
                <a:xfrm>
                  <a:off x="5076056" y="2073014"/>
                  <a:ext cx="288032" cy="565238"/>
                </a:xfrm>
                <a:prstGeom prst="bentConnector3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81" name="Straight Arrow Connector 80"/>
                <p:cNvCxnSpPr>
                  <a:stCxn id="73" idx="3"/>
                </p:cNvCxnSpPr>
                <p:nvPr/>
              </p:nvCxnSpPr>
              <p:spPr>
                <a:xfrm>
                  <a:off x="6660232" y="2638252"/>
                  <a:ext cx="216024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87" name="Rectangle 86"/>
              <p:cNvSpPr/>
              <p:nvPr/>
            </p:nvSpPr>
            <p:spPr>
              <a:xfrm>
                <a:off x="-283046" y="3636876"/>
                <a:ext cx="1296144" cy="4572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cs typeface="Times New Roman" pitchFamily="18" charset="0"/>
                  </a:rPr>
                  <a:t>Multiple Depth Maps</a:t>
                </a:r>
                <a:endPara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>
              <a:off x="7956376" y="3207508"/>
              <a:ext cx="129614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Multiview Virtual Video</a:t>
              </a:r>
              <a:endPara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cxnSp>
        <p:nvCxnSpPr>
          <p:cNvPr id="8" name="Elbow Connector 7"/>
          <p:cNvCxnSpPr>
            <a:stCxn id="28" idx="0"/>
            <a:endCxn id="73" idx="1"/>
          </p:cNvCxnSpPr>
          <p:nvPr/>
        </p:nvCxnSpPr>
        <p:spPr>
          <a:xfrm rot="5400000" flipH="1" flipV="1">
            <a:off x="4817466" y="2593872"/>
            <a:ext cx="334175" cy="231887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3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620342"/>
            <a:ext cx="4477971" cy="2491742"/>
          </a:xfrm>
          <a:prstGeom prst="rect">
            <a:avLst/>
          </a:prstGeom>
        </p:spPr>
      </p:pic>
      <p:pic>
        <p:nvPicPr>
          <p:cNvPr id="71687" name="Picture 7" descr="C:\Coding\Exps\sub_results\vsrs_3.5\crop_undo_dancer_3_30f_original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1" y="1019719"/>
            <a:ext cx="4412802" cy="24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Coding\Exps\sub_results\vsrs_3.5\crop_undo_dancer_3_30f_mpeg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53151"/>
            <a:ext cx="4412801" cy="24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Subjective Results</a:t>
            </a:r>
            <a:endParaRPr lang="sv-SE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81188" y="3358675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Original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85013" y="5975318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VSRS+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524481" y="1241183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774770" y="1556792"/>
            <a:ext cx="1080120" cy="1008112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48379" y="3358675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35479" y="4196979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32379" y="2401454"/>
            <a:ext cx="37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Undo Dancer 3</a:t>
            </a: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Frame 30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" y="3656204"/>
            <a:ext cx="4558365" cy="25364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130" y="6060047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MPEG/D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MDCTA/D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→ </a:t>
            </a:r>
            <a:r>
              <a:rPr lang="en-US" dirty="0" smtClean="0">
                <a:latin typeface="Times New Roman"/>
                <a:cs typeface="Times New Roman"/>
              </a:rPr>
              <a:t>VSRS 3.5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774770" y="4286077"/>
            <a:ext cx="1168076" cy="1160271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4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32" y="1085787"/>
            <a:ext cx="7668344" cy="491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182" y="0"/>
            <a:ext cx="9150181" cy="1143000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(Confidential) September 16, 2011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43808" y="908720"/>
            <a:ext cx="3456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MPEG/D→S/D→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VSRS+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6843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Newspaper 5</a:t>
            </a:r>
            <a:endParaRPr 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00392" y="908720"/>
            <a:ext cx="288032" cy="5472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08105" y="1571650"/>
            <a:ext cx="2016224" cy="3917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chemeClr val="tx1"/>
                </a:solidFill>
              </a:rPr>
              <a:t>                 MPEG/D-&gt;S/D-&gt;VSRS+</a:t>
            </a:r>
          </a:p>
          <a:p>
            <a:r>
              <a:rPr lang="en-US" sz="1100" dirty="0" smtClean="0">
                <a:solidFill>
                  <a:schemeClr val="tx1"/>
                </a:solidFill>
              </a:rPr>
              <a:t>                 MPEG/D-&gt;VSRS+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80112" y="1700808"/>
            <a:ext cx="432047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89637" y="1853208"/>
            <a:ext cx="432047" cy="0"/>
          </a:xfrm>
          <a:prstGeom prst="line">
            <a:avLst/>
          </a:prstGeom>
          <a:ln w="15875">
            <a:solidFill>
              <a:srgbClr val="294E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91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grpSp>
        <p:nvGrpSpPr>
          <p:cNvPr id="55" name="Group 54"/>
          <p:cNvGrpSpPr/>
          <p:nvPr/>
        </p:nvGrpSpPr>
        <p:grpSpPr>
          <a:xfrm>
            <a:off x="539552" y="1856035"/>
            <a:ext cx="3672408" cy="2713379"/>
            <a:chOff x="328495" y="1837675"/>
            <a:chExt cx="2880321" cy="2207822"/>
          </a:xfrm>
        </p:grpSpPr>
        <p:sp>
          <p:nvSpPr>
            <p:cNvPr id="54" name="Rectangle 53"/>
            <p:cNvSpPr/>
            <p:nvPr/>
          </p:nvSpPr>
          <p:spPr>
            <a:xfrm>
              <a:off x="2026226" y="3550709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755775" y="2215010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915816" y="220800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11560" y="222845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33466" y="183767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57132" y="184271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00524" y="1839873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8495" y="2643138"/>
              <a:ext cx="2880321" cy="4737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Depth Consistency Testing Algorithm </a:t>
              </a:r>
            </a:p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(DCTA)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1016420"/>
                </p:ext>
              </p:extLst>
            </p:nvPr>
          </p:nvGraphicFramePr>
          <p:xfrm>
            <a:off x="424824" y="1906985"/>
            <a:ext cx="2626367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70" name="Equation" r:id="rId3" imgW="1574640" imgH="177480" progId="Equation.3">
                    <p:embed/>
                  </p:oleObj>
                </mc:Choice>
                <mc:Fallback>
                  <p:oleObj name="Equation" r:id="rId3" imgW="1574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24" y="1906985"/>
                          <a:ext cx="2626367" cy="369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Straight Arrow Connector 45"/>
            <p:cNvCxnSpPr/>
            <p:nvPr/>
          </p:nvCxnSpPr>
          <p:spPr>
            <a:xfrm>
              <a:off x="2211987" y="3135821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501922"/>
                </p:ext>
              </p:extLst>
            </p:nvPr>
          </p:nvGraphicFramePr>
          <p:xfrm>
            <a:off x="1193356" y="3571463"/>
            <a:ext cx="1231422" cy="4249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071" name="Equation" r:id="rId5" imgW="787320" imgH="203040" progId="Equation.3">
                    <p:embed/>
                  </p:oleObj>
                </mc:Choice>
                <mc:Fallback>
                  <p:oleObj name="Equation" r:id="rId5" imgW="7873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3356" y="3571463"/>
                          <a:ext cx="1231422" cy="4249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90"/>
          <p:cNvGrpSpPr/>
          <p:nvPr/>
        </p:nvGrpSpPr>
        <p:grpSpPr>
          <a:xfrm>
            <a:off x="4860032" y="1852875"/>
            <a:ext cx="3672408" cy="2755193"/>
            <a:chOff x="5292080" y="2176811"/>
            <a:chExt cx="2880321" cy="2241845"/>
          </a:xfrm>
        </p:grpSpPr>
        <p:grpSp>
          <p:nvGrpSpPr>
            <p:cNvPr id="89" name="Group 88"/>
            <p:cNvGrpSpPr/>
            <p:nvPr/>
          </p:nvGrpSpPr>
          <p:grpSpPr>
            <a:xfrm>
              <a:off x="5292080" y="2176811"/>
              <a:ext cx="2880321" cy="2241845"/>
              <a:chOff x="5292080" y="2176811"/>
              <a:chExt cx="2880321" cy="224184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/>
                <p:cNvSpPr/>
                <p:nvPr/>
              </p:nvSpPr>
              <p:spPr>
                <a:xfrm>
                  <a:off x="433466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12208" y="1875731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2000" dirty="0" smtClean="0">
                      <a:latin typeface="Times New Roman" pitchFamily="18" charset="0"/>
                      <a:cs typeface="Times New Roman" pitchFamily="18" charset="0"/>
                    </a:rPr>
                    <a:t>Multi-DCTA (MDCTA)</a:t>
                  </a:r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69590376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0072" name="Equation" r:id="rId7" imgW="1574640" imgH="177480" progId="Equation.3">
                        <p:embed/>
                      </p:oleObj>
                    </mc:Choice>
                    <mc:Fallback>
                      <p:oleObj name="Equation" r:id="rId7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Rectangle 82"/>
              <p:cNvSpPr/>
              <p:nvPr/>
            </p:nvSpPr>
            <p:spPr>
              <a:xfrm>
                <a:off x="5412858" y="3900097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536523" y="390513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691599" y="3923868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86" name="Object 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4664105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073" name="Equation" r:id="rId8" imgW="1574640" imgH="203040" progId="Equation.3">
                      <p:embed/>
                    </p:oleObj>
                  </mc:Choice>
                  <mc:Fallback>
                    <p:oleObj name="Equation" r:id="rId8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87" name="Straight Arrow Connector 86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75665" y="4797152"/>
            <a:ext cx="20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2.5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64088" y="4797152"/>
            <a:ext cx="27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1, 2, and 3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32670" y="1083231"/>
            <a:ext cx="7000746" cy="371057"/>
            <a:chOff x="1096315" y="5229200"/>
            <a:chExt cx="7000746" cy="371057"/>
          </a:xfrm>
        </p:grpSpPr>
        <p:sp>
          <p:nvSpPr>
            <p:cNvPr id="6" name="Rectangle 5"/>
            <p:cNvSpPr/>
            <p:nvPr/>
          </p:nvSpPr>
          <p:spPr>
            <a:xfrm>
              <a:off x="5411389" y="5229200"/>
              <a:ext cx="2685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Enhancement Tool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96315" y="5230925"/>
              <a:ext cx="2788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Consistency Testing</a:t>
              </a:r>
              <a:endParaRPr lang="en-US" b="1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33043" y="1268760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29085" y="5205099"/>
            <a:ext cx="203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MDCTA/ED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7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grpSp>
        <p:nvGrpSpPr>
          <p:cNvPr id="55" name="Group 54"/>
          <p:cNvGrpSpPr/>
          <p:nvPr/>
        </p:nvGrpSpPr>
        <p:grpSpPr>
          <a:xfrm>
            <a:off x="251520" y="1856035"/>
            <a:ext cx="3960440" cy="2713379"/>
            <a:chOff x="102587" y="1837675"/>
            <a:chExt cx="3106229" cy="2207822"/>
          </a:xfrm>
        </p:grpSpPr>
        <p:sp>
          <p:nvSpPr>
            <p:cNvPr id="54" name="Rectangle 53"/>
            <p:cNvSpPr/>
            <p:nvPr/>
          </p:nvSpPr>
          <p:spPr>
            <a:xfrm>
              <a:off x="942095" y="3550709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755775" y="2215010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915816" y="220800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11560" y="2228455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Rectangle 49"/>
            <p:cNvSpPr/>
            <p:nvPr/>
          </p:nvSpPr>
          <p:spPr>
            <a:xfrm>
              <a:off x="433466" y="183767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557132" y="1842715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700524" y="1839873"/>
              <a:ext cx="397286" cy="4947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8495" y="2643138"/>
              <a:ext cx="2880321" cy="4737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Depth Consistency Testing Algorithm </a:t>
              </a:r>
            </a:p>
            <a:p>
              <a:pPr algn="ctr"/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(DCTA)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32" name="Objec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87016110"/>
                </p:ext>
              </p:extLst>
            </p:nvPr>
          </p:nvGraphicFramePr>
          <p:xfrm>
            <a:off x="424824" y="1906985"/>
            <a:ext cx="2626367" cy="3698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94" name="Equation" r:id="rId3" imgW="1574640" imgH="177480" progId="Equation.3">
                    <p:embed/>
                  </p:oleObj>
                </mc:Choice>
                <mc:Fallback>
                  <p:oleObj name="Equation" r:id="rId3" imgW="15746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4824" y="1906985"/>
                          <a:ext cx="2626367" cy="3698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Straight Arrow Connector 45"/>
            <p:cNvCxnSpPr/>
            <p:nvPr/>
          </p:nvCxnSpPr>
          <p:spPr>
            <a:xfrm>
              <a:off x="1149685" y="3135821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aphicFrame>
          <p:nvGraphicFramePr>
            <p:cNvPr id="48" name="Object 4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8262583"/>
                </p:ext>
              </p:extLst>
            </p:nvPr>
          </p:nvGraphicFramePr>
          <p:xfrm>
            <a:off x="102587" y="3537373"/>
            <a:ext cx="1211481" cy="4249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095" name="Equation" r:id="rId5" imgW="774360" imgH="203040" progId="Equation.3">
                    <p:embed/>
                  </p:oleObj>
                </mc:Choice>
                <mc:Fallback>
                  <p:oleObj name="Equation" r:id="rId5" imgW="7743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587" y="3537373"/>
                          <a:ext cx="1211481" cy="4249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1" name="Group 90"/>
          <p:cNvGrpSpPr/>
          <p:nvPr/>
        </p:nvGrpSpPr>
        <p:grpSpPr>
          <a:xfrm>
            <a:off x="4860032" y="1852875"/>
            <a:ext cx="3672408" cy="2755193"/>
            <a:chOff x="5292080" y="2176811"/>
            <a:chExt cx="2880321" cy="2241845"/>
          </a:xfrm>
        </p:grpSpPr>
        <p:grpSp>
          <p:nvGrpSpPr>
            <p:cNvPr id="89" name="Group 88"/>
            <p:cNvGrpSpPr/>
            <p:nvPr/>
          </p:nvGrpSpPr>
          <p:grpSpPr>
            <a:xfrm>
              <a:off x="5292080" y="2176811"/>
              <a:ext cx="2880321" cy="2241845"/>
              <a:chOff x="5292080" y="2176811"/>
              <a:chExt cx="2880321" cy="2241845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5292080" y="2176811"/>
                <a:ext cx="2880321" cy="1713034"/>
                <a:chOff x="328495" y="1837675"/>
                <a:chExt cx="2880321" cy="1713034"/>
              </a:xfrm>
            </p:grpSpPr>
            <p:cxnSp>
              <p:nvCxnSpPr>
                <p:cNvPr id="58" name="Straight Arrow Connector 57"/>
                <p:cNvCxnSpPr/>
                <p:nvPr/>
              </p:nvCxnSpPr>
              <p:spPr>
                <a:xfrm>
                  <a:off x="1755775" y="2215010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2915816" y="220800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611560" y="2228455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/>
                <p:cNvSpPr/>
                <p:nvPr/>
              </p:nvSpPr>
              <p:spPr>
                <a:xfrm>
                  <a:off x="433466" y="183767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557132" y="1842715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2712208" y="1875731"/>
                  <a:ext cx="397286" cy="49478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328495" y="2643138"/>
                  <a:ext cx="2880321" cy="47370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sv-SE" sz="2000" dirty="0" smtClean="0">
                      <a:latin typeface="Times New Roman" pitchFamily="18" charset="0"/>
                      <a:cs typeface="Times New Roman" pitchFamily="18" charset="0"/>
                    </a:rPr>
                    <a:t>Multi-DCTA (MDCTA)</a:t>
                  </a:r>
                  <a:endParaRPr lang="en-US" sz="2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87970604"/>
                    </p:ext>
                  </p:extLst>
                </p:nvPr>
              </p:nvGraphicFramePr>
              <p:xfrm>
                <a:off x="433465" y="1906985"/>
                <a:ext cx="2626367" cy="36988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1096" name="Equation" r:id="rId7" imgW="1574640" imgH="177480" progId="Equation.3">
                        <p:embed/>
                      </p:oleObj>
                    </mc:Choice>
                    <mc:Fallback>
                      <p:oleObj name="Equation" r:id="rId7" imgW="1574640" imgH="177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33465" y="1906985"/>
                              <a:ext cx="2626367" cy="369887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66" name="Straight Arrow Connector 65"/>
                <p:cNvCxnSpPr/>
                <p:nvPr/>
              </p:nvCxnSpPr>
              <p:spPr>
                <a:xfrm>
                  <a:off x="1755775" y="3135821"/>
                  <a:ext cx="0" cy="4148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Rectangle 82"/>
              <p:cNvSpPr/>
              <p:nvPr/>
            </p:nvSpPr>
            <p:spPr>
              <a:xfrm>
                <a:off x="5412858" y="3900097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536523" y="3905135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691599" y="3923868"/>
                <a:ext cx="397286" cy="49478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aphicFrame>
            <p:nvGraphicFramePr>
              <p:cNvPr id="86" name="Object 8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5953240"/>
                  </p:ext>
                </p:extLst>
              </p:nvPr>
            </p:nvGraphicFramePr>
            <p:xfrm>
              <a:off x="5430979" y="3974947"/>
              <a:ext cx="2625725" cy="422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1097" name="Equation" r:id="rId8" imgW="1574640" imgH="203040" progId="Equation.3">
                      <p:embed/>
                    </p:oleObj>
                  </mc:Choice>
                  <mc:Fallback>
                    <p:oleObj name="Equation" r:id="rId8" imgW="15746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30979" y="3974947"/>
                            <a:ext cx="2625725" cy="422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87" name="Straight Arrow Connector 86"/>
            <p:cNvCxnSpPr/>
            <p:nvPr/>
          </p:nvCxnSpPr>
          <p:spPr>
            <a:xfrm>
              <a:off x="5575145" y="3476287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7890242" y="3478229"/>
              <a:ext cx="0" cy="4148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75665" y="4797152"/>
            <a:ext cx="205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1.5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64088" y="4797152"/>
            <a:ext cx="27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pixels in 1, 2, and 3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32670" y="1083231"/>
            <a:ext cx="7000746" cy="371057"/>
            <a:chOff x="1096315" y="5229200"/>
            <a:chExt cx="7000746" cy="371057"/>
          </a:xfrm>
        </p:grpSpPr>
        <p:sp>
          <p:nvSpPr>
            <p:cNvPr id="6" name="Rectangle 5"/>
            <p:cNvSpPr/>
            <p:nvPr/>
          </p:nvSpPr>
          <p:spPr>
            <a:xfrm>
              <a:off x="5411389" y="5229200"/>
              <a:ext cx="2685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Enhancement Tool</a:t>
              </a:r>
              <a:endParaRPr lang="en-US" b="1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96315" y="5230925"/>
              <a:ext cx="2788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Depth Consistency Testing</a:t>
              </a:r>
              <a:endParaRPr lang="en-US" b="1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4533043" y="1268760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29085" y="5205099"/>
            <a:ext cx="203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MDCTA/ED</a:t>
            </a:r>
            <a:endParaRPr lang="en-US" sz="28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72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133" y="96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Depth Enhancement Tool</a:t>
            </a:r>
            <a:endParaRPr lang="sv-SE" sz="3600" dirty="0">
              <a:solidFill>
                <a:srgbClr val="1954A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(Confidential) September 16, 2011</a:t>
            </a:r>
            <a:endParaRPr lang="sv-SE" dirty="0"/>
          </a:p>
        </p:txBody>
      </p:sp>
      <p:grpSp>
        <p:nvGrpSpPr>
          <p:cNvPr id="21" name="Group 20"/>
          <p:cNvGrpSpPr/>
          <p:nvPr/>
        </p:nvGrpSpPr>
        <p:grpSpPr>
          <a:xfrm>
            <a:off x="1054625" y="1202658"/>
            <a:ext cx="7023100" cy="4740243"/>
            <a:chOff x="1054625" y="1538320"/>
            <a:chExt cx="7023100" cy="4740243"/>
          </a:xfrm>
        </p:grpSpPr>
        <p:grpSp>
          <p:nvGrpSpPr>
            <p:cNvPr id="20" name="Group 19"/>
            <p:cNvGrpSpPr/>
            <p:nvPr/>
          </p:nvGrpSpPr>
          <p:grpSpPr>
            <a:xfrm>
              <a:off x="1075581" y="1538320"/>
              <a:ext cx="6980110" cy="4740243"/>
              <a:chOff x="1075581" y="1538320"/>
              <a:chExt cx="6980110" cy="4740243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138773" y="1538320"/>
                <a:ext cx="4875162" cy="4740243"/>
                <a:chOff x="2138773" y="1538320"/>
                <a:chExt cx="4875162" cy="474024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2138773" y="1538320"/>
                  <a:ext cx="4875162" cy="4740243"/>
                  <a:chOff x="2138773" y="1538320"/>
                  <a:chExt cx="4875162" cy="4740243"/>
                </a:xfrm>
              </p:grpSpPr>
              <p:cxnSp>
                <p:nvCxnSpPr>
                  <p:cNvPr id="11" name="Straight Arrow Connector 10"/>
                  <p:cNvCxnSpPr/>
                  <p:nvPr/>
                </p:nvCxnSpPr>
                <p:spPr>
                  <a:xfrm>
                    <a:off x="3417529" y="2975757"/>
                    <a:ext cx="0" cy="89455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Arrow Connector 95"/>
                  <p:cNvCxnSpPr/>
                  <p:nvPr/>
                </p:nvCxnSpPr>
                <p:spPr>
                  <a:xfrm>
                    <a:off x="5714686" y="2951295"/>
                    <a:ext cx="0" cy="89455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2138773" y="1538320"/>
                    <a:ext cx="4875162" cy="4740243"/>
                    <a:chOff x="2138773" y="1538320"/>
                    <a:chExt cx="4875162" cy="4740243"/>
                  </a:xfrm>
                </p:grpSpPr>
                <p:grpSp>
                  <p:nvGrpSpPr>
                    <p:cNvPr id="97" name="Group 96"/>
                    <p:cNvGrpSpPr/>
                    <p:nvPr/>
                  </p:nvGrpSpPr>
                  <p:grpSpPr>
                    <a:xfrm>
                      <a:off x="2138773" y="1538320"/>
                      <a:ext cx="4875162" cy="4740243"/>
                      <a:chOff x="2138773" y="1538320"/>
                      <a:chExt cx="4875162" cy="4740243"/>
                    </a:xfrm>
                  </p:grpSpPr>
                  <p:grpSp>
                    <p:nvGrpSpPr>
                      <p:cNvPr id="98" name="Group 97"/>
                      <p:cNvGrpSpPr/>
                      <p:nvPr/>
                    </p:nvGrpSpPr>
                    <p:grpSpPr>
                      <a:xfrm>
                        <a:off x="2138773" y="1538320"/>
                        <a:ext cx="4875162" cy="4740243"/>
                        <a:chOff x="2426805" y="1538320"/>
                        <a:chExt cx="4875162" cy="4740243"/>
                      </a:xfrm>
                    </p:grpSpPr>
                    <p:grpSp>
                      <p:nvGrpSpPr>
                        <p:cNvPr id="101" name="Group 100"/>
                        <p:cNvGrpSpPr/>
                        <p:nvPr/>
                      </p:nvGrpSpPr>
                      <p:grpSpPr>
                        <a:xfrm>
                          <a:off x="3015792" y="1538320"/>
                          <a:ext cx="3788456" cy="4266944"/>
                          <a:chOff x="3015792" y="1538320"/>
                          <a:chExt cx="3788456" cy="4266944"/>
                        </a:xfrm>
                      </p:grpSpPr>
                      <p:grpSp>
                        <p:nvGrpSpPr>
                          <p:cNvPr id="119" name="Group 118"/>
                          <p:cNvGrpSpPr/>
                          <p:nvPr/>
                        </p:nvGrpSpPr>
                        <p:grpSpPr>
                          <a:xfrm>
                            <a:off x="3015792" y="1538320"/>
                            <a:ext cx="3788456" cy="4266944"/>
                            <a:chOff x="3461749" y="1241020"/>
                            <a:chExt cx="3788456" cy="4266944"/>
                          </a:xfrm>
                        </p:grpSpPr>
                        <p:cxnSp>
                          <p:nvCxnSpPr>
                            <p:cNvPr id="131" name="Straight Arrow Connector 130"/>
                            <p:cNvCxnSpPr>
                              <a:stCxn id="219" idx="2"/>
                            </p:cNvCxnSpPr>
                            <p:nvPr/>
                          </p:nvCxnSpPr>
                          <p:spPr>
                            <a:xfrm flipH="1">
                              <a:off x="4155861" y="2483628"/>
                              <a:ext cx="1" cy="177995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163" name="Group 162"/>
                            <p:cNvGrpSpPr/>
                            <p:nvPr/>
                          </p:nvGrpSpPr>
                          <p:grpSpPr>
                            <a:xfrm>
                              <a:off x="3653806" y="1253586"/>
                              <a:ext cx="1004111" cy="2022130"/>
                              <a:chOff x="3653806" y="1012760"/>
                              <a:chExt cx="1004111" cy="2022130"/>
                            </a:xfrm>
                          </p:grpSpPr>
                          <p:sp>
                            <p:nvSpPr>
                              <p:cNvPr id="217" name="Rectangle 216"/>
                              <p:cNvSpPr/>
                              <p:nvPr/>
                            </p:nvSpPr>
                            <p:spPr>
                              <a:xfrm>
                                <a:off x="4166589" y="1012760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215" name="Group 214"/>
                              <p:cNvGrpSpPr/>
                              <p:nvPr/>
                            </p:nvGrpSpPr>
                            <p:grpSpPr>
                              <a:xfrm>
                                <a:off x="3653806" y="1769101"/>
                                <a:ext cx="1004111" cy="1265789"/>
                                <a:chOff x="3656665" y="1629134"/>
                                <a:chExt cx="1004111" cy="1265789"/>
                              </a:xfrm>
                            </p:grpSpPr>
                            <p:sp>
                              <p:nvSpPr>
                                <p:cNvPr id="219" name="Rectangle 218"/>
                                <p:cNvSpPr/>
                                <p:nvPr/>
                              </p:nvSpPr>
                              <p:spPr>
                                <a:xfrm>
                                  <a:off x="3656665" y="1629134"/>
                                  <a:ext cx="1004111" cy="473701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n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Motion 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Estimation</a:t>
                                  </a:r>
                                  <a:endParaRPr lang="en-US" sz="1400" dirty="0">
                                    <a:latin typeface="Times New Roman" pitchFamily="18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224" name="Group 223"/>
                                <p:cNvGrpSpPr/>
                                <p:nvPr/>
                              </p:nvGrpSpPr>
                              <p:grpSpPr>
                                <a:xfrm>
                                  <a:off x="3939746" y="2301936"/>
                                  <a:ext cx="577014" cy="592987"/>
                                  <a:chOff x="6210958" y="4085887"/>
                                  <a:chExt cx="577014" cy="592987"/>
                                </a:xfrm>
                              </p:grpSpPr>
                              <p:sp>
                                <p:nvSpPr>
                                  <p:cNvPr id="226" name="Rectangle 225"/>
                                  <p:cNvSpPr/>
                                  <p:nvPr/>
                                </p:nvSpPr>
                                <p:spPr>
                                  <a:xfrm>
                                    <a:off x="6390686" y="4085887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225" name="Rectangle 224"/>
                                  <p:cNvSpPr/>
                                  <p:nvPr/>
                                </p:nvSpPr>
                                <p:spPr>
                                  <a:xfrm>
                                    <a:off x="6210958" y="4184086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216" name="Rectangle 215"/>
                              <p:cNvSpPr/>
                              <p:nvPr/>
                            </p:nvSpPr>
                            <p:spPr>
                              <a:xfrm>
                                <a:off x="3954760" y="1116070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64" name="Rectangle 163"/>
                            <p:cNvSpPr/>
                            <p:nvPr/>
                          </p:nvSpPr>
                          <p:spPr>
                            <a:xfrm>
                              <a:off x="3577796" y="3573016"/>
                              <a:ext cx="3427959" cy="720080"/>
                            </a:xfrm>
                            <a:prstGeom prst="rect">
                              <a:avLst/>
                            </a:prstGeom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n>
                              <a:solidFill>
                                <a:schemeClr val="tx2">
                                  <a:lumMod val="40000"/>
                                  <a:lumOff val="60000"/>
                                </a:schemeClr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2000" dirty="0" smtClean="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a:t>Motion-Compensated-MDCTA</a:t>
                              </a:r>
                            </a:p>
                            <a:p>
                              <a:pPr algn="ctr"/>
                              <a:r>
                                <a:rPr lang="en-US" sz="2000" dirty="0" smtClean="0">
                                  <a:solidFill>
                                    <a:schemeClr val="tx1"/>
                                  </a:solidFill>
                                  <a:latin typeface="Times New Roman" pitchFamily="18" charset="0"/>
                                  <a:cs typeface="Times New Roman" pitchFamily="18" charset="0"/>
                                </a:rPr>
                                <a:t>(MC-MDCTA)</a:t>
                              </a:r>
                              <a:endParaRPr lang="en-US" sz="2000" dirty="0">
                                <a:solidFill>
                                  <a:schemeClr val="tx1"/>
                                </a:solidFill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5" name="Rectangle 164"/>
                            <p:cNvSpPr/>
                            <p:nvPr/>
                          </p:nvSpPr>
                          <p:spPr>
                            <a:xfrm>
                              <a:off x="3461749" y="4910705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6" name="Rectangle 165"/>
                            <p:cNvSpPr/>
                            <p:nvPr/>
                          </p:nvSpPr>
                          <p:spPr>
                            <a:xfrm>
                              <a:off x="3667834" y="5013176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7" name="Rectangle 166"/>
                            <p:cNvSpPr/>
                            <p:nvPr/>
                          </p:nvSpPr>
                          <p:spPr>
                            <a:xfrm>
                              <a:off x="5134666" y="4910705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69" name="Rectangle 168"/>
                            <p:cNvSpPr/>
                            <p:nvPr/>
                          </p:nvSpPr>
                          <p:spPr>
                            <a:xfrm>
                              <a:off x="5340751" y="5013176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70" name="Rectangle 169"/>
                            <p:cNvSpPr/>
                            <p:nvPr/>
                          </p:nvSpPr>
                          <p:spPr>
                            <a:xfrm>
                              <a:off x="6646834" y="4910705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171" name="Rectangle 170"/>
                            <p:cNvSpPr/>
                            <p:nvPr/>
                          </p:nvSpPr>
                          <p:spPr>
                            <a:xfrm>
                              <a:off x="6852919" y="5013176"/>
                              <a:ext cx="397286" cy="494788"/>
                            </a:xfrm>
                            <a:prstGeom prst="rect">
                              <a:avLst/>
                            </a:prstGeom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dk1"/>
                            </a:lnRef>
                            <a:fillRef idx="1">
                              <a:schemeClr val="lt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 sz="1200">
                                <a:latin typeface="Times New Roman" pitchFamily="18" charset="0"/>
                                <a:cs typeface="Times New Roman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173" name="Group 172"/>
                            <p:cNvGrpSpPr/>
                            <p:nvPr/>
                          </p:nvGrpSpPr>
                          <p:grpSpPr>
                            <a:xfrm>
                              <a:off x="4936023" y="1241020"/>
                              <a:ext cx="2022149" cy="2046687"/>
                              <a:chOff x="2457535" y="950265"/>
                              <a:chExt cx="2022149" cy="2046687"/>
                            </a:xfrm>
                          </p:grpSpPr>
                          <p:grpSp>
                            <p:nvGrpSpPr>
                              <p:cNvPr id="199" name="Group 198"/>
                              <p:cNvGrpSpPr/>
                              <p:nvPr/>
                            </p:nvGrpSpPr>
                            <p:grpSpPr>
                              <a:xfrm>
                                <a:off x="2457535" y="1607605"/>
                                <a:ext cx="2022149" cy="1389347"/>
                                <a:chOff x="2460394" y="1467638"/>
                                <a:chExt cx="2022149" cy="1389347"/>
                              </a:xfrm>
                            </p:grpSpPr>
                            <p:sp>
                              <p:nvSpPr>
                                <p:cNvPr id="203" name="Rectangle 202"/>
                                <p:cNvSpPr/>
                                <p:nvPr/>
                              </p:nvSpPr>
                              <p:spPr>
                                <a:xfrm>
                                  <a:off x="3478432" y="1591196"/>
                                  <a:ext cx="1004111" cy="473701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tx2">
                                    <a:lumMod val="40000"/>
                                    <a:lumOff val="60000"/>
                                  </a:schemeClr>
                                </a:solidFill>
                                <a:ln>
                                  <a:solidFill>
                                    <a:schemeClr val="tx2">
                                      <a:lumMod val="40000"/>
                                      <a:lumOff val="60000"/>
                                    </a:schemeClr>
                                  </a:solidFill>
                                </a:ln>
                              </p:spPr>
                              <p:style>
                                <a:lnRef idx="2">
                                  <a:schemeClr val="dk1"/>
                                </a:lnRef>
                                <a:fillRef idx="1">
                                  <a:schemeClr val="lt1"/>
                                </a:fillRef>
                                <a:effectRef idx="0">
                                  <a:schemeClr val="dk1"/>
                                </a:effectRef>
                                <a:fontRef idx="minor">
                                  <a:schemeClr val="dk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Motion </a:t>
                                  </a:r>
                                </a:p>
                                <a:p>
                                  <a:pPr algn="ctr"/>
                                  <a:r>
                                    <a:rPr lang="en-US" sz="1400" dirty="0" smtClean="0">
                                      <a:latin typeface="Times New Roman" pitchFamily="18" charset="0"/>
                                      <a:cs typeface="Times New Roman" pitchFamily="18" charset="0"/>
                                    </a:rPr>
                                    <a:t>Estimation</a:t>
                                  </a:r>
                                  <a:endParaRPr lang="en-US" sz="1400" dirty="0">
                                    <a:latin typeface="Times New Roman" pitchFamily="18" charset="0"/>
                                    <a:cs typeface="Times New Roman" pitchFamily="18" charset="0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204" name="Group 203"/>
                                <p:cNvGrpSpPr/>
                                <p:nvPr/>
                              </p:nvGrpSpPr>
                              <p:grpSpPr>
                                <a:xfrm>
                                  <a:off x="2460394" y="1467638"/>
                                  <a:ext cx="603371" cy="597259"/>
                                  <a:chOff x="5881187" y="4615692"/>
                                  <a:chExt cx="603371" cy="597259"/>
                                </a:xfrm>
                              </p:grpSpPr>
                              <p:sp>
                                <p:nvSpPr>
                                  <p:cNvPr id="126" name="Rectangle 125"/>
                                  <p:cNvSpPr/>
                                  <p:nvPr/>
                                </p:nvSpPr>
                                <p:spPr>
                                  <a:xfrm>
                                    <a:off x="5881187" y="4615692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27" name="Rectangle 126"/>
                                  <p:cNvSpPr/>
                                  <p:nvPr/>
                                </p:nvSpPr>
                                <p:spPr>
                                  <a:xfrm>
                                    <a:off x="6087272" y="4718163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n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207" name="Group 206"/>
                                <p:cNvGrpSpPr/>
                                <p:nvPr/>
                              </p:nvGrpSpPr>
                              <p:grpSpPr>
                                <a:xfrm>
                                  <a:off x="3733433" y="2259726"/>
                                  <a:ext cx="603371" cy="597259"/>
                                  <a:chOff x="6004645" y="4043677"/>
                                  <a:chExt cx="603371" cy="597259"/>
                                </a:xfrm>
                              </p:grpSpPr>
                              <p:sp>
                                <p:nvSpPr>
                                  <p:cNvPr id="208" name="Rectangle 207"/>
                                  <p:cNvSpPr/>
                                  <p:nvPr/>
                                </p:nvSpPr>
                                <p:spPr>
                                  <a:xfrm>
                                    <a:off x="6004645" y="4043677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209" name="Rectangle 208"/>
                                  <p:cNvSpPr/>
                                  <p:nvPr/>
                                </p:nvSpPr>
                                <p:spPr>
                                  <a:xfrm>
                                    <a:off x="6210730" y="4146148"/>
                                    <a:ext cx="397286" cy="494788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</p:spPr>
                                <p:style>
                                  <a:lnRef idx="2">
                                    <a:schemeClr val="dk1"/>
                                  </a:lnRef>
                                  <a:fillRef idx="1">
                                    <a:schemeClr val="lt1"/>
                                  </a:fillRef>
                                  <a:effectRef idx="0">
                                    <a:schemeClr val="dk1"/>
                                  </a:effectRef>
                                  <a:fontRef idx="minor">
                                    <a:schemeClr val="dk1"/>
                                  </a:fontRef>
                                </p:style>
                                <p:txBody>
                                  <a:bodyPr rtlCol="0" anchor="ctr"/>
                                  <a:lstStyle/>
                                  <a:p>
                                    <a:pPr algn="ctr"/>
                                    <a:endParaRPr lang="en-US" sz="1200">
                                      <a:latin typeface="Times New Roman" pitchFamily="18" charset="0"/>
                                      <a:cs typeface="Times New Roman" pitchFamily="18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sp>
                            <p:nvSpPr>
                              <p:cNvPr id="200" name="Rectangle 199"/>
                              <p:cNvSpPr/>
                              <p:nvPr/>
                            </p:nvSpPr>
                            <p:spPr>
                              <a:xfrm>
                                <a:off x="3572901" y="950265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201" name="Rectangle 200"/>
                              <p:cNvSpPr/>
                              <p:nvPr/>
                            </p:nvSpPr>
                            <p:spPr>
                              <a:xfrm>
                                <a:off x="3778986" y="1052736"/>
                                <a:ext cx="397286" cy="49478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dk1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 sz="1200">
                                  <a:latin typeface="Times New Roman" pitchFamily="18" charset="0"/>
                                  <a:cs typeface="Times New Roman" pitchFamily="18" charset="0"/>
                                </a:endParaRPr>
                              </a:p>
                            </p:txBody>
                          </p:sp>
                          <p:cxnSp>
                            <p:nvCxnSpPr>
                              <p:cNvPr id="202" name="Straight Arrow Connector 201"/>
                              <p:cNvCxnSpPr>
                                <a:stCxn id="201" idx="2"/>
                                <a:endCxn id="203" idx="0"/>
                              </p:cNvCxnSpPr>
                              <p:nvPr/>
                            </p:nvCxnSpPr>
                            <p:spPr>
                              <a:xfrm>
                                <a:off x="3977629" y="1547524"/>
                                <a:ext cx="0" cy="183639"/>
                              </a:xfrm>
                              <a:prstGeom prst="straightConnector1">
                                <a:avLst/>
                              </a:prstGeom>
                              <a:ln>
                                <a:tailEnd type="arrow"/>
                              </a:ln>
                            </p:spPr>
                            <p:style>
                              <a:lnRef idx="1">
                                <a:schemeClr val="dk1"/>
                              </a:lnRef>
                              <a:fillRef idx="0">
                                <a:schemeClr val="dk1"/>
                              </a:fillRef>
                              <a:effectRef idx="0">
                                <a:schemeClr val="dk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  <p:cxnSp>
                          <p:nvCxnSpPr>
                            <p:cNvPr id="181" name="Straight Arrow Connector 180"/>
                            <p:cNvCxnSpPr>
                              <a:endCxn id="165" idx="0"/>
                            </p:cNvCxnSpPr>
                            <p:nvPr/>
                          </p:nvCxnSpPr>
                          <p:spPr>
                            <a:xfrm flipH="1">
                              <a:off x="3660392" y="4293096"/>
                              <a:ext cx="7442" cy="617609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2" name="Straight Arrow Connector 181"/>
                            <p:cNvCxnSpPr>
                              <a:endCxn id="167" idx="0"/>
                            </p:cNvCxnSpPr>
                            <p:nvPr/>
                          </p:nvCxnSpPr>
                          <p:spPr>
                            <a:xfrm flipH="1">
                              <a:off x="5333309" y="4293096"/>
                              <a:ext cx="7442" cy="617609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83" name="Straight Arrow Connector 182"/>
                            <p:cNvCxnSpPr>
                              <a:endCxn id="170" idx="0"/>
                            </p:cNvCxnSpPr>
                            <p:nvPr/>
                          </p:nvCxnSpPr>
                          <p:spPr>
                            <a:xfrm flipH="1">
                              <a:off x="6845477" y="4293096"/>
                              <a:ext cx="7442" cy="617609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29" name="Straight Arrow Connector 128"/>
                            <p:cNvCxnSpPr>
                              <a:stCxn id="127" idx="2"/>
                            </p:cNvCxnSpPr>
                            <p:nvPr/>
                          </p:nvCxnSpPr>
                          <p:spPr>
                            <a:xfrm>
                              <a:off x="5340751" y="2495619"/>
                              <a:ext cx="0" cy="1072317"/>
                            </a:xfrm>
                            <a:prstGeom prst="straightConnector1">
                              <a:avLst/>
                            </a:prstGeom>
                            <a:ln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20" name="Straight Arrow Connector 119"/>
                          <p:cNvCxnSpPr/>
                          <p:nvPr/>
                        </p:nvCxnSpPr>
                        <p:spPr>
                          <a:xfrm flipH="1">
                            <a:off x="6010160" y="2780928"/>
                            <a:ext cx="1" cy="177995"/>
                          </a:xfrm>
                          <a:prstGeom prst="straightConnector1">
                            <a:avLst/>
                          </a:prstGeom>
                          <a:ln>
                            <a:tailEnd type="arrow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aphicFrame>
                      <p:nvGraphicFramePr>
                        <p:cNvPr id="102" name="Object 101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3420208316"/>
                            </p:ext>
                          </p:extLst>
                        </p:nvPr>
                      </p:nvGraphicFramePr>
                      <p:xfrm>
                        <a:off x="3031232" y="5791200"/>
                        <a:ext cx="4030663" cy="487363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9561" name="Equation" r:id="rId3" imgW="1828800" imgH="215640" progId="Equation.3">
                                <p:embed/>
                              </p:oleObj>
                            </mc:Choice>
                            <mc:Fallback>
                              <p:oleObj name="Equation" r:id="rId3" imgW="1828800" imgH="21564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4"/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031232" y="5791200"/>
                                      <a:ext cx="4030663" cy="48736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105" name="Object 104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985719756"/>
                            </p:ext>
                          </p:extLst>
                        </p:nvPr>
                      </p:nvGraphicFramePr>
                      <p:xfrm>
                        <a:off x="4666442" y="2319218"/>
                        <a:ext cx="449262" cy="430212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9562" name="Equation" r:id="rId5" imgW="203040" imgH="190440" progId="Equation.3">
                                <p:embed/>
                              </p:oleObj>
                            </mc:Choice>
                            <mc:Fallback>
                              <p:oleObj name="Equation" r:id="rId5" imgW="203040" imgH="19044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6"/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666442" y="2319218"/>
                                      <a:ext cx="449262" cy="430212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pSp>
                      <p:nvGrpSpPr>
                        <p:cNvPr id="108" name="Group 107"/>
                        <p:cNvGrpSpPr/>
                        <p:nvPr/>
                      </p:nvGrpSpPr>
                      <p:grpSpPr>
                        <a:xfrm>
                          <a:off x="2426805" y="2297887"/>
                          <a:ext cx="581337" cy="592987"/>
                          <a:chOff x="6801913" y="2310623"/>
                          <a:chExt cx="581337" cy="592987"/>
                        </a:xfrm>
                      </p:grpSpPr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6985964" y="2310623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13" name="Rectangle 112"/>
                          <p:cNvSpPr/>
                          <p:nvPr/>
                        </p:nvSpPr>
                        <p:spPr>
                          <a:xfrm>
                            <a:off x="6801913" y="2408822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09" name="Group 108"/>
                        <p:cNvGrpSpPr/>
                        <p:nvPr/>
                      </p:nvGrpSpPr>
                      <p:grpSpPr>
                        <a:xfrm>
                          <a:off x="6512215" y="2289751"/>
                          <a:ext cx="789752" cy="597259"/>
                          <a:chOff x="8727082" y="2289751"/>
                          <a:chExt cx="789752" cy="597259"/>
                        </a:xfrm>
                      </p:grpSpPr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8913463" y="2289751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sp>
                        <p:nvSpPr>
                          <p:cNvPr id="111" name="Rectangle 110"/>
                          <p:cNvSpPr/>
                          <p:nvPr/>
                        </p:nvSpPr>
                        <p:spPr>
                          <a:xfrm>
                            <a:off x="9119548" y="2392222"/>
                            <a:ext cx="397286" cy="494788"/>
                          </a:xfrm>
                          <a:prstGeom prst="rect">
                            <a:avLst/>
                          </a:prstGeom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 sz="1200">
                              <a:latin typeface="Times New Roman" pitchFamily="18" charset="0"/>
                              <a:cs typeface="Times New Roman" pitchFamily="18" charset="0"/>
                            </a:endParaRPr>
                          </a:p>
                        </p:txBody>
                      </p:sp>
                      <p:cxnSp>
                        <p:nvCxnSpPr>
                          <p:cNvPr id="112" name="Straight Arrow Connector 111"/>
                          <p:cNvCxnSpPr>
                            <a:stCxn id="110" idx="1"/>
                          </p:cNvCxnSpPr>
                          <p:nvPr/>
                        </p:nvCxnSpPr>
                        <p:spPr>
                          <a:xfrm flipH="1">
                            <a:off x="8727082" y="2537145"/>
                            <a:ext cx="186381" cy="7865"/>
                          </a:xfrm>
                          <a:prstGeom prst="straightConnector1">
                            <a:avLst/>
                          </a:prstGeom>
                          <a:ln>
                            <a:tailEnd type="arrow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graphicFrame>
                    <p:nvGraphicFramePr>
                      <p:cNvPr id="100" name="Object 99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311443108"/>
                          </p:ext>
                        </p:extLst>
                      </p:nvPr>
                    </p:nvGraphicFramePr>
                    <p:xfrm>
                      <a:off x="6078538" y="3092450"/>
                      <a:ext cx="866775" cy="458788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79563" name="Equation" r:id="rId7" imgW="393480" imgH="203040" progId="Equation.3">
                              <p:embed/>
                            </p:oleObj>
                          </mc:Choice>
                          <mc:Fallback>
                            <p:oleObj name="Equation" r:id="rId7" imgW="393480" imgH="20304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8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078538" y="3092450"/>
                                    <a:ext cx="866775" cy="458788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cxnSp>
                  <p:nvCxnSpPr>
                    <p:cNvPr id="7" name="Straight Arrow Connector 6"/>
                    <p:cNvCxnSpPr>
                      <a:stCxn id="114" idx="3"/>
                      <a:endCxn id="219" idx="1"/>
                    </p:cNvCxnSpPr>
                    <p:nvPr/>
                  </p:nvCxnSpPr>
                  <p:spPr>
                    <a:xfrm flipV="1">
                      <a:off x="2720110" y="2544078"/>
                      <a:ext cx="199707" cy="1203"/>
                    </a:xfrm>
                    <a:prstGeom prst="straightConnector1">
                      <a:avLst/>
                    </a:prstGeom>
                    <a:ln>
                      <a:solidFill>
                        <a:schemeClr val="tx1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14" name="Straight Arrow Connector 13"/>
                <p:cNvCxnSpPr>
                  <a:stCxn id="216" idx="2"/>
                  <a:endCxn id="219" idx="0"/>
                </p:cNvCxnSpPr>
                <p:nvPr/>
              </p:nvCxnSpPr>
              <p:spPr>
                <a:xfrm>
                  <a:off x="3419414" y="2148984"/>
                  <a:ext cx="2459" cy="15824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2" name="Rectangle 131"/>
              <p:cNvSpPr/>
              <p:nvPr/>
            </p:nvSpPr>
            <p:spPr>
              <a:xfrm>
                <a:off x="7452320" y="2307227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7658405" y="2409698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59632" y="2319218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cxnSp>
            <p:nvCxnSpPr>
              <p:cNvPr id="17" name="Elbow Connector 16"/>
              <p:cNvCxnSpPr>
                <a:stCxn id="134" idx="2"/>
                <a:endCxn id="164" idx="1"/>
              </p:cNvCxnSpPr>
              <p:nvPr/>
            </p:nvCxnSpPr>
            <p:spPr>
              <a:xfrm rot="16200000" flipH="1">
                <a:off x="1399940" y="2786488"/>
                <a:ext cx="1318151" cy="1569583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lbow Connector 18"/>
              <p:cNvCxnSpPr>
                <a:stCxn id="133" idx="2"/>
                <a:endCxn id="164" idx="3"/>
              </p:cNvCxnSpPr>
              <p:nvPr/>
            </p:nvCxnSpPr>
            <p:spPr>
              <a:xfrm rot="5400000">
                <a:off x="6401472" y="2774780"/>
                <a:ext cx="1325870" cy="1585282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Rectangle 133"/>
              <p:cNvSpPr/>
              <p:nvPr/>
            </p:nvSpPr>
            <p:spPr>
              <a:xfrm>
                <a:off x="1075581" y="2417417"/>
                <a:ext cx="397286" cy="49478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aphicFrame>
          <p:nvGraphicFramePr>
            <p:cNvPr id="136" name="Object 13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3507488"/>
                </p:ext>
              </p:extLst>
            </p:nvPr>
          </p:nvGraphicFramePr>
          <p:xfrm>
            <a:off x="1054625" y="2426888"/>
            <a:ext cx="447675" cy="430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564" name="Equation" r:id="rId9" imgW="203040" imgH="190440" progId="Equation.3">
                    <p:embed/>
                  </p:oleObj>
                </mc:Choice>
                <mc:Fallback>
                  <p:oleObj name="Equation" r:id="rId9" imgW="2030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4625" y="2426888"/>
                          <a:ext cx="447675" cy="430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" name="Object 1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7730335"/>
                </p:ext>
              </p:extLst>
            </p:nvPr>
          </p:nvGraphicFramePr>
          <p:xfrm>
            <a:off x="7630050" y="2427580"/>
            <a:ext cx="447675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565" name="Equation" r:id="rId11" imgW="203040" imgH="190440" progId="Equation.3">
                    <p:embed/>
                  </p:oleObj>
                </mc:Choice>
                <mc:Fallback>
                  <p:oleObj name="Equation" r:id="rId11" imgW="2030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0050" y="2427580"/>
                          <a:ext cx="447675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1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7462090"/>
                </p:ext>
              </p:extLst>
            </p:nvPr>
          </p:nvGraphicFramePr>
          <p:xfrm>
            <a:off x="2123728" y="2395060"/>
            <a:ext cx="419100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566" name="Equation" r:id="rId13" imgW="190440" imgH="190440" progId="Equation.3">
                    <p:embed/>
                  </p:oleObj>
                </mc:Choice>
                <mc:Fallback>
                  <p:oleObj name="Equation" r:id="rId13" imgW="1904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3728" y="2395060"/>
                          <a:ext cx="419100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9" name="Object 1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220985"/>
                </p:ext>
              </p:extLst>
            </p:nvPr>
          </p:nvGraphicFramePr>
          <p:xfrm>
            <a:off x="6616649" y="2409698"/>
            <a:ext cx="420687" cy="430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567" name="Equation" r:id="rId15" imgW="190440" imgH="190440" progId="Equation.3">
                    <p:embed/>
                  </p:oleObj>
                </mc:Choice>
                <mc:Fallback>
                  <p:oleObj name="Equation" r:id="rId15" imgW="19044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16649" y="2409698"/>
                          <a:ext cx="420687" cy="430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" name="Object 1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05173731"/>
                </p:ext>
              </p:extLst>
            </p:nvPr>
          </p:nvGraphicFramePr>
          <p:xfrm>
            <a:off x="2179638" y="3101975"/>
            <a:ext cx="866775" cy="458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568" name="Equation" r:id="rId17" imgW="393480" imgH="203040" progId="Equation.3">
                    <p:embed/>
                  </p:oleObj>
                </mc:Choice>
                <mc:Fallback>
                  <p:oleObj name="Equation" r:id="rId17" imgW="39348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9638" y="3101975"/>
                          <a:ext cx="866775" cy="458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1" name="Object 1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5108767"/>
                </p:ext>
              </p:extLst>
            </p:nvPr>
          </p:nvGraphicFramePr>
          <p:xfrm>
            <a:off x="2586420" y="1641475"/>
            <a:ext cx="644525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569" name="Equation" r:id="rId19" imgW="291960" imgH="190440" progId="Equation.3">
                    <p:embed/>
                  </p:oleObj>
                </mc:Choice>
                <mc:Fallback>
                  <p:oleObj name="Equation" r:id="rId19" imgW="291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86420" y="1641475"/>
                          <a:ext cx="644525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2" name="Object 1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2403356"/>
                </p:ext>
              </p:extLst>
            </p:nvPr>
          </p:nvGraphicFramePr>
          <p:xfrm>
            <a:off x="5927253" y="1688718"/>
            <a:ext cx="588963" cy="430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570" name="Equation" r:id="rId21" imgW="266400" imgH="190440" progId="Equation.3">
                    <p:embed/>
                  </p:oleObj>
                </mc:Choice>
                <mc:Fallback>
                  <p:oleObj name="Equation" r:id="rId21" imgW="26640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27253" y="1688718"/>
                          <a:ext cx="588963" cy="430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extBox 21"/>
          <p:cNvSpPr txBox="1"/>
          <p:nvPr/>
        </p:nvSpPr>
        <p:spPr>
          <a:xfrm>
            <a:off x="3581269" y="5909209"/>
            <a:ext cx="2349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MC-MDCTA/ED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1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VSRS 3.5 Configuration file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dirty="0" smtClean="0"/>
              <a:t>(</a:t>
            </a:r>
            <a:r>
              <a:rPr lang="sv-SE" dirty="0" err="1" smtClean="0"/>
              <a:t>Confidential</a:t>
            </a:r>
            <a:r>
              <a:rPr lang="sv-SE" dirty="0" smtClean="0"/>
              <a:t>) September 16, 2011</a:t>
            </a:r>
            <a:endParaRPr lang="sv-SE" dirty="0"/>
          </a:p>
        </p:txBody>
      </p:sp>
      <p:pic>
        <p:nvPicPr>
          <p:cNvPr id="1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C095E-FAB8-474F-B155-81A507A9DE8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Rectangle 30"/>
          <p:cNvSpPr txBox="1">
            <a:spLocks noChangeArrowheads="1"/>
          </p:cNvSpPr>
          <p:nvPr/>
        </p:nvSpPr>
        <p:spPr>
          <a:xfrm>
            <a:off x="261095" y="5628357"/>
            <a:ext cx="8355013" cy="317078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[1] Study of VSRS input parameters,  Martin Pettersson,  Ericsson AB, 2011-02-28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1844824"/>
            <a:ext cx="80045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best VSRS parameters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setting[1]: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1D Synthesis mode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Boundary Noise Removal off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View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Blending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off,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not used in the 1D mode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Half-pel precision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Any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setting for the Filter parameter </a:t>
            </a:r>
          </a:p>
        </p:txBody>
      </p:sp>
    </p:spTree>
    <p:extLst>
      <p:ext uri="{BB962C8B-B14F-4D97-AF65-F5344CB8AC3E}">
        <p14:creationId xmlns:p14="http://schemas.microsoft.com/office/powerpoint/2010/main" val="101872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5102</TotalTime>
  <Words>2405</Words>
  <Application>Microsoft Office PowerPoint</Application>
  <PresentationFormat>On-screen Show (4:3)</PresentationFormat>
  <Paragraphs>953</Paragraphs>
  <Slides>56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8" baseType="lpstr">
      <vt:lpstr>Office Theme</vt:lpstr>
      <vt:lpstr>Equation</vt:lpstr>
      <vt:lpstr>Depth Enhancement Tool &amp; Rendering with Connection Information</vt:lpstr>
      <vt:lpstr>Outline</vt:lpstr>
      <vt:lpstr>Depth Enhancement Tool</vt:lpstr>
      <vt:lpstr>Depth Enhancement Tool</vt:lpstr>
      <vt:lpstr>Depth Enhancement Tool</vt:lpstr>
      <vt:lpstr>Depth Enhancement Tool</vt:lpstr>
      <vt:lpstr>Depth Enhancement Tool</vt:lpstr>
      <vt:lpstr>Depth Enhancement Tool</vt:lpstr>
      <vt:lpstr>VSRS 3.5 Configuration file </vt:lpstr>
      <vt:lpstr>Results</vt:lpstr>
      <vt:lpstr>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View Synthesis with Connection Information</vt:lpstr>
      <vt:lpstr>PowerPoint Presentation</vt:lpstr>
      <vt:lpstr>Depth Consistency Testing</vt:lpstr>
      <vt:lpstr>Virtual View Rendering</vt:lpstr>
      <vt:lpstr>PowerPoint Presentation</vt:lpstr>
      <vt:lpstr>PowerPoint Presentation</vt:lpstr>
      <vt:lpstr>VSRS+</vt:lpstr>
      <vt:lpstr>VSRS+</vt:lpstr>
      <vt:lpstr>VSRS+</vt:lpstr>
      <vt:lpstr>Rendering with  Connection Information</vt:lpstr>
      <vt:lpstr>Results</vt:lpstr>
      <vt:lpstr>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Rendering with Structured-Depth</vt:lpstr>
      <vt:lpstr>Principal Depth Map</vt:lpstr>
      <vt:lpstr>Structured Depth Maps</vt:lpstr>
      <vt:lpstr>Rendering with  Structured Depth Maps</vt:lpstr>
      <vt:lpstr>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Subjective Results</vt:lpstr>
      <vt:lpstr>PowerPoint Presentation</vt:lpstr>
      <vt:lpstr>View Synthesis Using Structured  Depth Images (VSRS+)</vt:lpstr>
      <vt:lpstr>Extraction of Auxiliary Depth</vt:lpstr>
      <vt:lpstr>Experiments</vt:lpstr>
      <vt:lpstr>Subjective Results</vt:lpstr>
      <vt:lpstr>Results</vt:lpstr>
    </vt:vector>
  </TitlesOfParts>
  <Company>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N-view Depth Consistency Testing Algorithm</dc:title>
  <dc:creator>Pravin Kumar Rana</dc:creator>
  <cp:lastModifiedBy>Pravin Kumar Rana</cp:lastModifiedBy>
  <cp:revision>459</cp:revision>
  <dcterms:created xsi:type="dcterms:W3CDTF">2010-09-13T12:55:38Z</dcterms:created>
  <dcterms:modified xsi:type="dcterms:W3CDTF">2011-09-16T07:13:24Z</dcterms:modified>
</cp:coreProperties>
</file>